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21" r:id="rId1"/>
  </p:sldMasterIdLst>
  <p:notesMasterIdLst>
    <p:notesMasterId r:id="rId102"/>
  </p:notesMasterIdLst>
  <p:handoutMasterIdLst>
    <p:handoutMasterId r:id="rId103"/>
  </p:handoutMasterIdLst>
  <p:sldIdLst>
    <p:sldId id="256" r:id="rId2"/>
    <p:sldId id="341" r:id="rId3"/>
    <p:sldId id="342" r:id="rId4"/>
    <p:sldId id="450" r:id="rId5"/>
    <p:sldId id="451" r:id="rId6"/>
    <p:sldId id="452" r:id="rId7"/>
    <p:sldId id="453" r:id="rId8"/>
    <p:sldId id="454" r:id="rId9"/>
    <p:sldId id="455" r:id="rId10"/>
    <p:sldId id="456" r:id="rId11"/>
    <p:sldId id="457" r:id="rId12"/>
    <p:sldId id="458" r:id="rId13"/>
    <p:sldId id="461" r:id="rId14"/>
    <p:sldId id="459" r:id="rId15"/>
    <p:sldId id="460" r:id="rId16"/>
    <p:sldId id="343" r:id="rId17"/>
    <p:sldId id="463" r:id="rId18"/>
    <p:sldId id="464" r:id="rId19"/>
    <p:sldId id="465" r:id="rId20"/>
    <p:sldId id="466" r:id="rId21"/>
    <p:sldId id="467" r:id="rId22"/>
    <p:sldId id="468" r:id="rId23"/>
    <p:sldId id="469" r:id="rId24"/>
    <p:sldId id="470" r:id="rId25"/>
    <p:sldId id="462" r:id="rId26"/>
    <p:sldId id="472" r:id="rId27"/>
    <p:sldId id="473" r:id="rId28"/>
    <p:sldId id="474" r:id="rId29"/>
    <p:sldId id="475" r:id="rId30"/>
    <p:sldId id="348" r:id="rId31"/>
    <p:sldId id="476" r:id="rId32"/>
    <p:sldId id="477" r:id="rId33"/>
    <p:sldId id="349" r:id="rId34"/>
    <p:sldId id="350" r:id="rId35"/>
    <p:sldId id="479" r:id="rId36"/>
    <p:sldId id="478" r:id="rId37"/>
    <p:sldId id="480" r:id="rId38"/>
    <p:sldId id="481" r:id="rId39"/>
    <p:sldId id="351" r:id="rId40"/>
    <p:sldId id="352" r:id="rId41"/>
    <p:sldId id="353" r:id="rId42"/>
    <p:sldId id="482" r:id="rId43"/>
    <p:sldId id="354" r:id="rId44"/>
    <p:sldId id="355" r:id="rId45"/>
    <p:sldId id="483" r:id="rId46"/>
    <p:sldId id="484" r:id="rId47"/>
    <p:sldId id="485" r:id="rId48"/>
    <p:sldId id="486" r:id="rId49"/>
    <p:sldId id="357" r:id="rId50"/>
    <p:sldId id="358" r:id="rId51"/>
    <p:sldId id="487" r:id="rId52"/>
    <p:sldId id="360" r:id="rId53"/>
    <p:sldId id="361" r:id="rId54"/>
    <p:sldId id="362" r:id="rId55"/>
    <p:sldId id="488" r:id="rId56"/>
    <p:sldId id="363" r:id="rId57"/>
    <p:sldId id="489" r:id="rId58"/>
    <p:sldId id="490" r:id="rId59"/>
    <p:sldId id="491" r:id="rId60"/>
    <p:sldId id="364" r:id="rId61"/>
    <p:sldId id="492" r:id="rId62"/>
    <p:sldId id="493" r:id="rId63"/>
    <p:sldId id="368" r:id="rId64"/>
    <p:sldId id="369" r:id="rId65"/>
    <p:sldId id="370" r:id="rId66"/>
    <p:sldId id="371" r:id="rId67"/>
    <p:sldId id="372" r:id="rId68"/>
    <p:sldId id="373" r:id="rId69"/>
    <p:sldId id="374" r:id="rId70"/>
    <p:sldId id="375" r:id="rId71"/>
    <p:sldId id="494" r:id="rId72"/>
    <p:sldId id="495" r:id="rId73"/>
    <p:sldId id="496" r:id="rId74"/>
    <p:sldId id="376" r:id="rId75"/>
    <p:sldId id="377" r:id="rId76"/>
    <p:sldId id="378" r:id="rId77"/>
    <p:sldId id="379" r:id="rId78"/>
    <p:sldId id="380" r:id="rId79"/>
    <p:sldId id="381" r:id="rId80"/>
    <p:sldId id="382" r:id="rId81"/>
    <p:sldId id="383" r:id="rId82"/>
    <p:sldId id="384" r:id="rId83"/>
    <p:sldId id="385" r:id="rId84"/>
    <p:sldId id="386" r:id="rId85"/>
    <p:sldId id="387" r:id="rId86"/>
    <p:sldId id="388" r:id="rId87"/>
    <p:sldId id="497" r:id="rId88"/>
    <p:sldId id="389" r:id="rId89"/>
    <p:sldId id="390" r:id="rId90"/>
    <p:sldId id="391" r:id="rId91"/>
    <p:sldId id="392" r:id="rId92"/>
    <p:sldId id="393" r:id="rId93"/>
    <p:sldId id="394" r:id="rId94"/>
    <p:sldId id="498" r:id="rId95"/>
    <p:sldId id="397" r:id="rId96"/>
    <p:sldId id="499" r:id="rId97"/>
    <p:sldId id="500" r:id="rId98"/>
    <p:sldId id="398" r:id="rId99"/>
    <p:sldId id="399" r:id="rId100"/>
    <p:sldId id="400" r:id="rId10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94633" autoAdjust="0"/>
  </p:normalViewPr>
  <p:slideViewPr>
    <p:cSldViewPr>
      <p:cViewPr>
        <p:scale>
          <a:sx n="96" d="100"/>
          <a:sy n="96" d="100"/>
        </p:scale>
        <p:origin x="-1962" y="-660"/>
      </p:cViewPr>
      <p:guideLst>
        <p:guide orient="horz" pos="2160"/>
        <p:guide pos="2880"/>
      </p:guideLst>
    </p:cSldViewPr>
  </p:slideViewPr>
  <p:outlineViewPr>
    <p:cViewPr>
      <p:scale>
        <a:sx n="33" d="100"/>
        <a:sy n="33" d="100"/>
      </p:scale>
      <p:origin x="0" y="686"/>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98" d="100"/>
          <a:sy n="98" d="100"/>
        </p:scale>
        <p:origin x="-351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ableStyles" Target="tableStyle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32CCD69-4255-41D0-A900-68B919183E06}" type="datetimeFigureOut">
              <a:rPr lang="en-US" smtClean="0"/>
              <a:t>1/16/2013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E444B50-DECB-4992-83BC-DB56FCA8D05B}" type="slidenum">
              <a:rPr lang="en-US" smtClean="0"/>
              <a:t>‹#›</a:t>
            </a:fld>
            <a:endParaRPr lang="en-US"/>
          </a:p>
        </p:txBody>
      </p:sp>
    </p:spTree>
    <p:extLst>
      <p:ext uri="{BB962C8B-B14F-4D97-AF65-F5344CB8AC3E}">
        <p14:creationId xmlns:p14="http://schemas.microsoft.com/office/powerpoint/2010/main" val="39334741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40C205B-D17A-46F0-9343-0D1CA02DC6D0}" type="datetimeFigureOut">
              <a:rPr lang="en-GB" smtClean="0"/>
              <a:t>16/01/2013</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DDFEA83-0B49-4B23-82B4-5E4608CC1C27}" type="slidenum">
              <a:rPr lang="en-GB" smtClean="0"/>
              <a:t>‹#›</a:t>
            </a:fld>
            <a:endParaRPr lang="en-GB"/>
          </a:p>
        </p:txBody>
      </p:sp>
    </p:spTree>
    <p:extLst>
      <p:ext uri="{BB962C8B-B14F-4D97-AF65-F5344CB8AC3E}">
        <p14:creationId xmlns:p14="http://schemas.microsoft.com/office/powerpoint/2010/main" val="3584785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DDFEA83-0B49-4B23-82B4-5E4608CC1C27}" type="slidenum">
              <a:rPr lang="en-GB" smtClean="0"/>
              <a:t>2</a:t>
            </a:fld>
            <a:endParaRPr lang="en-GB"/>
          </a:p>
        </p:txBody>
      </p:sp>
    </p:spTree>
    <p:extLst>
      <p:ext uri="{BB962C8B-B14F-4D97-AF65-F5344CB8AC3E}">
        <p14:creationId xmlns:p14="http://schemas.microsoft.com/office/powerpoint/2010/main" val="3182374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DDFEA83-0B49-4B23-82B4-5E4608CC1C27}" type="slidenum">
              <a:rPr lang="en-GB" smtClean="0"/>
              <a:t>9</a:t>
            </a:fld>
            <a:endParaRPr lang="en-GB"/>
          </a:p>
        </p:txBody>
      </p:sp>
    </p:spTree>
    <p:extLst>
      <p:ext uri="{BB962C8B-B14F-4D97-AF65-F5344CB8AC3E}">
        <p14:creationId xmlns:p14="http://schemas.microsoft.com/office/powerpoint/2010/main" val="20270072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5E3100E0-442E-4EFD-B809-F48CE7A4B0A5}" type="slidenum">
              <a:rPr lang="en-GB" smtClean="0"/>
              <a:pPr/>
              <a:t>‹#›</a:t>
            </a:fld>
            <a:endParaRPr lang="en-GB" dirty="0"/>
          </a:p>
        </p:txBody>
      </p:sp>
      <p:pic>
        <p:nvPicPr>
          <p:cNvPr id="33" name="Picture 10" descr="CL_Logo_RGB_JPG.jpg"/>
          <p:cNvPicPr>
            <a:picLocks noChangeAspect="1"/>
          </p:cNvPicPr>
          <p:nvPr userDrawn="1"/>
        </p:nvPicPr>
        <p:blipFill>
          <a:blip r:embed="rId2" cstate="print"/>
          <a:srcRect/>
          <a:stretch>
            <a:fillRect/>
          </a:stretch>
        </p:blipFill>
        <p:spPr bwMode="auto">
          <a:xfrm>
            <a:off x="7772399" y="6257925"/>
            <a:ext cx="1371601" cy="600075"/>
          </a:xfrm>
          <a:prstGeom prst="rect">
            <a:avLst/>
          </a:prstGeom>
          <a:noFill/>
          <a:ln w="9525">
            <a:noFill/>
            <a:miter lim="800000"/>
            <a:headEnd/>
            <a:tailEnd/>
          </a:ln>
        </p:spPr>
      </p:pic>
      <p:pic>
        <p:nvPicPr>
          <p:cNvPr id="34" name="Picture 2" descr="H:\T DOCS\PPT JPEGS\Clements9781111987046.jpg"/>
          <p:cNvPicPr>
            <a:picLocks noChangeAspect="1" noChangeArrowheads="1"/>
          </p:cNvPicPr>
          <p:nvPr userDrawn="1"/>
        </p:nvPicPr>
        <p:blipFill>
          <a:blip r:embed="rId3" cstate="print"/>
          <a:srcRect/>
          <a:stretch>
            <a:fillRect/>
          </a:stretch>
        </p:blipFill>
        <p:spPr bwMode="auto">
          <a:xfrm>
            <a:off x="5334000" y="1066800"/>
            <a:ext cx="3535680" cy="4419600"/>
          </a:xfrm>
          <a:prstGeom prst="rect">
            <a:avLst/>
          </a:prstGeom>
          <a:noFill/>
        </p:spPr>
      </p:pic>
      <p:sp>
        <p:nvSpPr>
          <p:cNvPr id="32" name="Footer Placeholder 2"/>
          <p:cNvSpPr>
            <a:spLocks noGrp="1"/>
          </p:cNvSpPr>
          <p:nvPr>
            <p:ph type="ftr" sz="quarter" idx="11"/>
          </p:nvPr>
        </p:nvSpPr>
        <p:spPr>
          <a:xfrm>
            <a:off x="1752600" y="6473952"/>
            <a:ext cx="4953000" cy="384048"/>
          </a:xfrm>
        </p:spPr>
        <p:txBody>
          <a:bodyPr/>
          <a:lstStyle/>
          <a:p>
            <a:r>
              <a:rPr lang="en-US" dirty="0" smtClean="0"/>
              <a:t>© 2014 </a:t>
            </a:r>
            <a:r>
              <a:rPr lang="en-US" dirty="0" err="1" smtClean="0"/>
              <a:t>Cengage</a:t>
            </a:r>
            <a:r>
              <a:rPr lang="en-US" dirty="0" smtClean="0"/>
              <a:t> Learning Engineering. All Rights Reserved. </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Footer Placeholder 4"/>
          <p:cNvSpPr>
            <a:spLocks noGrp="1"/>
          </p:cNvSpPr>
          <p:nvPr>
            <p:ph type="ftr" sz="quarter" idx="11"/>
          </p:nvPr>
        </p:nvSpPr>
        <p:spPr/>
        <p:txBody>
          <a:bodyPr/>
          <a:lstStyle/>
          <a:p>
            <a:r>
              <a:rPr lang="en-GB" smtClean="0"/>
              <a:t>© 2014 Cengage Learning Engineering. All Rights Reserved. </a:t>
            </a:r>
            <a:endParaRPr lang="en-GB"/>
          </a:p>
        </p:txBody>
      </p:sp>
      <p:sp>
        <p:nvSpPr>
          <p:cNvPr id="6" name="Slide Number Placeholder 5"/>
          <p:cNvSpPr>
            <a:spLocks noGrp="1"/>
          </p:cNvSpPr>
          <p:nvPr>
            <p:ph type="sldNum" sz="quarter" idx="12"/>
          </p:nvPr>
        </p:nvSpPr>
        <p:spPr/>
        <p:txBody>
          <a:bodyPr/>
          <a:lstStyle/>
          <a:p>
            <a:fld id="{5E3100E0-442E-4EFD-B809-F48CE7A4B0A5}"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Footer Placeholder 4"/>
          <p:cNvSpPr>
            <a:spLocks noGrp="1"/>
          </p:cNvSpPr>
          <p:nvPr>
            <p:ph type="ftr" sz="quarter" idx="11"/>
          </p:nvPr>
        </p:nvSpPr>
        <p:spPr/>
        <p:txBody>
          <a:bodyPr/>
          <a:lstStyle/>
          <a:p>
            <a:r>
              <a:rPr lang="en-GB" smtClean="0"/>
              <a:t>© 2014 Cengage Learning Engineering. All Rights Reserved. </a:t>
            </a:r>
            <a:endParaRPr lang="en-GB"/>
          </a:p>
        </p:txBody>
      </p:sp>
      <p:sp>
        <p:nvSpPr>
          <p:cNvPr id="6" name="Slide Number Placeholder 5"/>
          <p:cNvSpPr>
            <a:spLocks noGrp="1"/>
          </p:cNvSpPr>
          <p:nvPr>
            <p:ph type="sldNum" sz="quarter" idx="12"/>
          </p:nvPr>
        </p:nvSpPr>
        <p:spPr/>
        <p:txBody>
          <a:bodyPr/>
          <a:lstStyle/>
          <a:p>
            <a:fld id="{5E3100E0-442E-4EFD-B809-F48CE7A4B0A5}" type="slidenum">
              <a:rPr lang="en-GB" smtClean="0"/>
              <a:t>‹#›</a:t>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Footer Placeholder 3"/>
          <p:cNvSpPr>
            <a:spLocks noGrp="1"/>
          </p:cNvSpPr>
          <p:nvPr>
            <p:ph type="ftr" sz="quarter" idx="11"/>
          </p:nvPr>
        </p:nvSpPr>
        <p:spPr>
          <a:xfrm rot="5400000">
            <a:off x="6339056" y="2886080"/>
            <a:ext cx="4608512" cy="365760"/>
          </a:xfrm>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a:t>
            </a:fld>
            <a:endParaRPr lang="en-GB"/>
          </a:p>
        </p:txBody>
      </p:sp>
    </p:spTree>
    <p:extLst>
      <p:ext uri="{BB962C8B-B14F-4D97-AF65-F5344CB8AC3E}">
        <p14:creationId xmlns:p14="http://schemas.microsoft.com/office/powerpoint/2010/main" val="376015732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9" name="Slide Number Placeholder 8"/>
          <p:cNvSpPr>
            <a:spLocks noGrp="1"/>
          </p:cNvSpPr>
          <p:nvPr>
            <p:ph type="sldNum" sz="quarter" idx="15"/>
          </p:nvPr>
        </p:nvSpPr>
        <p:spPr/>
        <p:txBody>
          <a:bodyPr rtlCol="0"/>
          <a:lstStyle/>
          <a:p>
            <a:fld id="{5E3100E0-442E-4EFD-B809-F48CE7A4B0A5}" type="slidenum">
              <a:rPr lang="en-GB" smtClean="0"/>
              <a:t>‹#›</a:t>
            </a:fld>
            <a:endParaRPr lang="en-GB"/>
          </a:p>
        </p:txBody>
      </p:sp>
      <p:sp>
        <p:nvSpPr>
          <p:cNvPr id="10" name="Footer Placeholder 9"/>
          <p:cNvSpPr>
            <a:spLocks noGrp="1"/>
          </p:cNvSpPr>
          <p:nvPr>
            <p:ph type="ftr" sz="quarter" idx="16"/>
          </p:nvPr>
        </p:nvSpPr>
        <p:spPr/>
        <p:txBody>
          <a:bodyPr rtlCol="0"/>
          <a:lstStyle/>
          <a:p>
            <a:r>
              <a:rPr lang="en-GB" smtClean="0"/>
              <a:t>© 2014 Cengage Learning Engineering. All Rights Reserved. </a:t>
            </a:r>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5" name="Footer Placeholder 4"/>
          <p:cNvSpPr>
            <a:spLocks noGrp="1"/>
          </p:cNvSpPr>
          <p:nvPr>
            <p:ph type="ftr" sz="quarter" idx="11"/>
          </p:nvPr>
        </p:nvSpPr>
        <p:spPr bwMode="auto">
          <a:xfrm rot="5400000">
            <a:off x="7077456" y="4178808"/>
            <a:ext cx="3657600" cy="384048"/>
          </a:xfrm>
        </p:spPr>
        <p:txBody>
          <a:bodyPr/>
          <a:lstStyle/>
          <a:p>
            <a:r>
              <a:rPr lang="en-GB" smtClean="0"/>
              <a:t>© 2014 Cengage Learning Engineering. All Rights Reserved. </a:t>
            </a:r>
            <a:endParaRPr lang="en-GB"/>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5E3100E0-442E-4EFD-B809-F48CE7A4B0A5}" type="slidenum">
              <a:rPr lang="en-GB" smtClean="0"/>
              <a:t>‹#›</a:t>
            </a:fld>
            <a:endParaRPr lang="en-GB"/>
          </a:p>
        </p:txBody>
      </p:sp>
      <p:sp>
        <p:nvSpPr>
          <p:cNvPr id="24" name="TextBox 23"/>
          <p:cNvSpPr txBox="1"/>
          <p:nvPr userDrawn="1"/>
        </p:nvSpPr>
        <p:spPr>
          <a:xfrm>
            <a:off x="304800" y="0"/>
            <a:ext cx="8458200" cy="307777"/>
          </a:xfrm>
          <a:prstGeom prst="rect">
            <a:avLst/>
          </a:prstGeom>
          <a:noFill/>
        </p:spPr>
        <p:txBody>
          <a:bodyPr wrap="square" rtlCol="0">
            <a:spAutoFit/>
          </a:bodyPr>
          <a:lstStyle/>
          <a:p>
            <a:pPr algn="ctr"/>
            <a:r>
              <a:rPr lang="en-US" sz="1400" dirty="0" smtClean="0"/>
              <a:t>Computer Organization and Architecture: Themes and Variations, 1</a:t>
            </a:r>
            <a:r>
              <a:rPr lang="en-US" sz="1400" baseline="30000" dirty="0" smtClean="0"/>
              <a:t>st</a:t>
            </a:r>
            <a:r>
              <a:rPr lang="en-US" sz="1400" dirty="0" smtClean="0"/>
              <a:t> Edition 	Clements</a:t>
            </a:r>
            <a:endParaRPr lang="en-US" sz="140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Footer Placeholder 5"/>
          <p:cNvSpPr>
            <a:spLocks noGrp="1"/>
          </p:cNvSpPr>
          <p:nvPr>
            <p:ph type="ftr" sz="quarter" idx="11"/>
          </p:nvPr>
        </p:nvSpPr>
        <p:spPr/>
        <p:txBody>
          <a:bodyPr/>
          <a:lstStyle/>
          <a:p>
            <a:r>
              <a:rPr lang="en-GB" smtClean="0"/>
              <a:t>© 2014 Cengage Learning Engineering. All Rights Reserved. </a:t>
            </a:r>
            <a:endParaRPr lang="en-GB"/>
          </a:p>
        </p:txBody>
      </p:sp>
      <p:sp>
        <p:nvSpPr>
          <p:cNvPr id="7" name="Slide Number Placeholder 6"/>
          <p:cNvSpPr>
            <a:spLocks noGrp="1"/>
          </p:cNvSpPr>
          <p:nvPr>
            <p:ph type="sldNum" sz="quarter" idx="12"/>
          </p:nvPr>
        </p:nvSpPr>
        <p:spPr/>
        <p:txBody>
          <a:bodyPr/>
          <a:lstStyle/>
          <a:p>
            <a:fld id="{5E3100E0-442E-4EFD-B809-F48CE7A4B0A5}" type="slidenum">
              <a:rPr lang="en-GB" smtClean="0"/>
              <a:t>‹#›</a:t>
            </a:fld>
            <a:endParaRPr lang="en-GB"/>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8" name="Footer Placeholder 7"/>
          <p:cNvSpPr>
            <a:spLocks noGrp="1"/>
          </p:cNvSpPr>
          <p:nvPr>
            <p:ph type="ftr" sz="quarter" idx="11"/>
          </p:nvPr>
        </p:nvSpPr>
        <p:spPr/>
        <p:txBody>
          <a:bodyPr/>
          <a:lstStyle/>
          <a:p>
            <a:r>
              <a:rPr lang="en-GB" smtClean="0"/>
              <a:t>© 2014 Cengage Learning Engineering. All Rights Reserved. </a:t>
            </a:r>
            <a:endParaRPr lang="en-GB"/>
          </a:p>
        </p:txBody>
      </p:sp>
      <p:sp>
        <p:nvSpPr>
          <p:cNvPr id="9" name="Slide Number Placeholder 8"/>
          <p:cNvSpPr>
            <a:spLocks noGrp="1"/>
          </p:cNvSpPr>
          <p:nvPr>
            <p:ph type="sldNum" sz="quarter" idx="12"/>
          </p:nvPr>
        </p:nvSpPr>
        <p:spPr/>
        <p:txBody>
          <a:bodyPr/>
          <a:lstStyle/>
          <a:p>
            <a:fld id="{5E3100E0-442E-4EFD-B809-F48CE7A4B0A5}" type="slidenum">
              <a:rPr lang="en-GB" smtClean="0"/>
              <a:t>‹#›</a:t>
            </a:fld>
            <a:endParaRPr lang="en-GB"/>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7" name="Slide Number Placeholder 6"/>
          <p:cNvSpPr>
            <a:spLocks noGrp="1"/>
          </p:cNvSpPr>
          <p:nvPr>
            <p:ph type="sldNum" sz="quarter" idx="11"/>
          </p:nvPr>
        </p:nvSpPr>
        <p:spPr/>
        <p:txBody>
          <a:bodyPr rtlCol="0"/>
          <a:lstStyle/>
          <a:p>
            <a:fld id="{5E3100E0-442E-4EFD-B809-F48CE7A4B0A5}" type="slidenum">
              <a:rPr lang="en-GB" smtClean="0"/>
              <a:t>‹#›</a:t>
            </a:fld>
            <a:endParaRPr lang="en-GB"/>
          </a:p>
        </p:txBody>
      </p:sp>
      <p:sp>
        <p:nvSpPr>
          <p:cNvPr id="8" name="Footer Placeholder 7"/>
          <p:cNvSpPr>
            <a:spLocks noGrp="1"/>
          </p:cNvSpPr>
          <p:nvPr>
            <p:ph type="ftr" sz="quarter" idx="12"/>
          </p:nvPr>
        </p:nvSpPr>
        <p:spPr/>
        <p:txBody>
          <a:bodyPr rtlCol="0"/>
          <a:lstStyle/>
          <a:p>
            <a:r>
              <a:rPr lang="en-GB" smtClean="0"/>
              <a:t>© 2014 Cengage Learning Engineering. All Rights Reserved. </a:t>
            </a:r>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1" name="Slide Number Placeholder 10"/>
          <p:cNvSpPr>
            <a:spLocks noGrp="1"/>
          </p:cNvSpPr>
          <p:nvPr>
            <p:ph type="sldNum" sz="quarter" idx="12"/>
          </p:nvPr>
        </p:nvSpPr>
        <p:spPr/>
        <p:txBody>
          <a:bodyPr/>
          <a:lstStyle/>
          <a:p>
            <a:fld id="{5E3100E0-442E-4EFD-B809-F48CE7A4B0A5}" type="slidenum">
              <a:rPr lang="en-GB" smtClean="0"/>
              <a:t>‹#›</a:t>
            </a:fld>
            <a:endParaRPr lang="en-GB"/>
          </a:p>
        </p:txBody>
      </p:sp>
      <p:sp>
        <p:nvSpPr>
          <p:cNvPr id="10" name="Footer Placeholder 9"/>
          <p:cNvSpPr>
            <a:spLocks noGrp="1"/>
          </p:cNvSpPr>
          <p:nvPr>
            <p:ph type="ftr" sz="quarter" idx="11"/>
          </p:nvPr>
        </p:nvSpPr>
        <p:spPr/>
        <p:txBody>
          <a:bodyPr/>
          <a:lstStyle/>
          <a:p>
            <a:r>
              <a:rPr lang="en-GB" smtClean="0"/>
              <a:t>© 2014 Cengage Learning Engineering. All Rights Reserved. </a:t>
            </a:r>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2" name="Slide Number Placeholder 21"/>
          <p:cNvSpPr>
            <a:spLocks noGrp="1"/>
          </p:cNvSpPr>
          <p:nvPr>
            <p:ph type="sldNum" sz="quarter" idx="15"/>
          </p:nvPr>
        </p:nvSpPr>
        <p:spPr/>
        <p:txBody>
          <a:bodyPr rtlCol="0"/>
          <a:lstStyle/>
          <a:p>
            <a:fld id="{5E3100E0-442E-4EFD-B809-F48CE7A4B0A5}" type="slidenum">
              <a:rPr lang="en-GB" smtClean="0"/>
              <a:t>‹#›</a:t>
            </a:fld>
            <a:endParaRPr lang="en-GB"/>
          </a:p>
        </p:txBody>
      </p:sp>
      <p:sp>
        <p:nvSpPr>
          <p:cNvPr id="23" name="Footer Placeholder 22"/>
          <p:cNvSpPr>
            <a:spLocks noGrp="1"/>
          </p:cNvSpPr>
          <p:nvPr>
            <p:ph type="ftr" sz="quarter" idx="16"/>
          </p:nvPr>
        </p:nvSpPr>
        <p:spPr/>
        <p:txBody>
          <a:bodyPr rtlCol="0"/>
          <a:lstStyle/>
          <a:p>
            <a:r>
              <a:rPr lang="en-GB" smtClean="0"/>
              <a:t>© 2014 Cengage Learning Engineering. All Rights Reserved. </a:t>
            </a:r>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8" name="Slide Number Placeholder 17"/>
          <p:cNvSpPr>
            <a:spLocks noGrp="1"/>
          </p:cNvSpPr>
          <p:nvPr>
            <p:ph type="sldNum" sz="quarter" idx="11"/>
          </p:nvPr>
        </p:nvSpPr>
        <p:spPr/>
        <p:txBody>
          <a:bodyPr rtlCol="0"/>
          <a:lstStyle/>
          <a:p>
            <a:fld id="{5E3100E0-442E-4EFD-B809-F48CE7A4B0A5}" type="slidenum">
              <a:rPr lang="en-GB" smtClean="0"/>
              <a:t>‹#›</a:t>
            </a:fld>
            <a:endParaRPr lang="en-GB"/>
          </a:p>
        </p:txBody>
      </p:sp>
      <p:sp>
        <p:nvSpPr>
          <p:cNvPr id="21" name="Footer Placeholder 20"/>
          <p:cNvSpPr>
            <a:spLocks noGrp="1"/>
          </p:cNvSpPr>
          <p:nvPr>
            <p:ph type="ftr" sz="quarter" idx="12"/>
          </p:nvPr>
        </p:nvSpPr>
        <p:spPr/>
        <p:txBody>
          <a:bodyPr rtlCol="0"/>
          <a:lstStyle/>
          <a:p>
            <a:r>
              <a:rPr lang="en-GB" smtClean="0"/>
              <a:t>© 2014 Cengage Learning Engineering. All Rights Reserved. </a:t>
            </a:r>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r>
              <a:rPr lang="en-GB" smtClean="0"/>
              <a:t>© 2014 Cengage Learning Engineering. All Rights Reserved. </a:t>
            </a:r>
            <a:endParaRPr lang="en-GB"/>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5E3100E0-442E-4EFD-B809-F48CE7A4B0A5}" type="slidenum">
              <a:rPr lang="en-GB" smtClean="0"/>
              <a:t>‹#›</a:t>
            </a:fld>
            <a:endParaRPr lang="en-GB"/>
          </a:p>
        </p:txBody>
      </p:sp>
      <p:sp>
        <p:nvSpPr>
          <p:cNvPr id="15" name="TextBox 14"/>
          <p:cNvSpPr txBox="1"/>
          <p:nvPr userDrawn="1"/>
        </p:nvSpPr>
        <p:spPr>
          <a:xfrm>
            <a:off x="304800" y="0"/>
            <a:ext cx="8458200" cy="307777"/>
          </a:xfrm>
          <a:prstGeom prst="rect">
            <a:avLst/>
          </a:prstGeom>
          <a:noFill/>
        </p:spPr>
        <p:txBody>
          <a:bodyPr wrap="square" rtlCol="0">
            <a:spAutoFit/>
          </a:bodyPr>
          <a:lstStyle/>
          <a:p>
            <a:pPr algn="ctr"/>
            <a:r>
              <a:rPr lang="en-US" sz="1400" dirty="0" smtClean="0"/>
              <a:t>Computer Organization and Architecture: Themes and Variations, 1</a:t>
            </a:r>
            <a:r>
              <a:rPr lang="en-US" sz="1400" baseline="30000" dirty="0" smtClean="0"/>
              <a:t>st</a:t>
            </a:r>
            <a:r>
              <a:rPr lang="en-US" sz="1400" dirty="0" smtClean="0"/>
              <a:t> Edition 	Clements</a:t>
            </a:r>
            <a:endParaRPr lang="en-US" sz="1400" dirty="0"/>
          </a:p>
        </p:txBody>
      </p:sp>
    </p:spTree>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Lst>
  <p:hf hd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52600" y="2348880"/>
            <a:ext cx="3581400" cy="1894362"/>
          </a:xfrm>
        </p:spPr>
        <p:txBody>
          <a:bodyPr>
            <a:normAutofit fontScale="90000"/>
          </a:bodyPr>
          <a:lstStyle/>
          <a:p>
            <a:pPr algn="ctr"/>
            <a:r>
              <a:rPr lang="en-GB" dirty="0" smtClean="0"/>
              <a:t>Computer Organization and  Architecture</a:t>
            </a:r>
            <a:br>
              <a:rPr lang="en-GB" dirty="0" smtClean="0"/>
            </a:br>
            <a:endParaRPr lang="en-GB" dirty="0"/>
          </a:p>
        </p:txBody>
      </p:sp>
      <p:sp>
        <p:nvSpPr>
          <p:cNvPr id="5" name="Title 1"/>
          <p:cNvSpPr txBox="1">
            <a:spLocks/>
          </p:cNvSpPr>
          <p:nvPr/>
        </p:nvSpPr>
        <p:spPr>
          <a:xfrm>
            <a:off x="1752600" y="990600"/>
            <a:ext cx="3581400" cy="838200"/>
          </a:xfrm>
          <a:prstGeom prst="rect">
            <a:avLst/>
          </a:prstGeom>
        </p:spPr>
        <p:txBody>
          <a:bodyPr vert="horz" anchor="b">
            <a:normAutofit/>
          </a:bodyPr>
          <a:lstStyle>
            <a:lvl1pPr algn="l" rtl="0" eaLnBrk="1" latinLnBrk="0" hangingPunct="1">
              <a:spcBef>
                <a:spcPct val="0"/>
              </a:spcBef>
              <a:buNone/>
              <a:defRPr kumimoji="0" sz="3000" b="1" kern="1200" cap="small" baseline="0">
                <a:solidFill>
                  <a:schemeClr val="tx2"/>
                </a:solidFill>
                <a:latin typeface="+mj-lt"/>
                <a:ea typeface="+mj-ea"/>
                <a:cs typeface="+mj-cs"/>
              </a:defRPr>
            </a:lvl1pPr>
          </a:lstStyle>
          <a:p>
            <a:pPr algn="ctr"/>
            <a:r>
              <a:rPr lang="en-US" sz="4400" dirty="0" smtClean="0">
                <a:solidFill>
                  <a:schemeClr val="accent1"/>
                </a:solidFill>
              </a:rPr>
              <a:t>Chapter 2</a:t>
            </a:r>
            <a:endParaRPr lang="en-US" sz="4400" dirty="0">
              <a:solidFill>
                <a:schemeClr val="accent1"/>
              </a:solidFill>
            </a:endParaRPr>
          </a:p>
        </p:txBody>
      </p:sp>
    </p:spTree>
    <p:extLst>
      <p:ext uri="{BB962C8B-B14F-4D97-AF65-F5344CB8AC3E}">
        <p14:creationId xmlns:p14="http://schemas.microsoft.com/office/powerpoint/2010/main" val="5151231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10</a:t>
            </a:fld>
            <a:endParaRPr lang="en-GB"/>
          </a:p>
        </p:txBody>
      </p:sp>
      <p:sp>
        <p:nvSpPr>
          <p:cNvPr id="7" name="TextBox 6"/>
          <p:cNvSpPr txBox="1"/>
          <p:nvPr/>
        </p:nvSpPr>
        <p:spPr>
          <a:xfrm>
            <a:off x="251520" y="243000"/>
            <a:ext cx="8028384" cy="5539978"/>
          </a:xfrm>
          <a:prstGeom prst="rect">
            <a:avLst/>
          </a:prstGeom>
          <a:noFill/>
        </p:spPr>
        <p:txBody>
          <a:bodyPr wrap="square" rtlCol="0">
            <a:spAutoFit/>
          </a:bodyPr>
          <a:lstStyle/>
          <a:p>
            <a:endParaRPr lang="en-US" sz="1000" dirty="0" smtClean="0"/>
          </a:p>
          <a:p>
            <a:r>
              <a:rPr lang="en-US" dirty="0" smtClean="0"/>
              <a:t>Real </a:t>
            </a:r>
            <a:r>
              <a:rPr lang="en-US" dirty="0"/>
              <a:t>computers use 8-, 16-, 32-, and 64-bit numbers and arithmetic operations must be applied to all the bits of a word. When you add two binary words, you add pairs of bits, a column at a time, starting with the least-significant bit. Any carry-out </a:t>
            </a:r>
            <a:r>
              <a:rPr lang="en-US" dirty="0" smtClean="0"/>
              <a:t>is added </a:t>
            </a:r>
            <a:r>
              <a:rPr lang="en-US" dirty="0"/>
              <a:t>to the next column on the left. </a:t>
            </a:r>
            <a:endParaRPr lang="en-US" dirty="0" smtClean="0"/>
          </a:p>
          <a:p>
            <a:r>
              <a:rPr lang="en-US" sz="1000" dirty="0"/>
              <a:t> </a:t>
            </a:r>
          </a:p>
          <a:p>
            <a:r>
              <a:rPr lang="en-US" dirty="0"/>
              <a:t>Example 1	Example 2	Example 3	Example 4</a:t>
            </a:r>
          </a:p>
          <a:p>
            <a:r>
              <a:rPr lang="en-US" dirty="0"/>
              <a:t> </a:t>
            </a:r>
          </a:p>
          <a:p>
            <a:r>
              <a:rPr lang="en-US" dirty="0"/>
              <a:t> 00101010	 </a:t>
            </a:r>
            <a:r>
              <a:rPr lang="en-US" dirty="0" smtClean="0"/>
              <a:t> 10011111</a:t>
            </a:r>
            <a:r>
              <a:rPr lang="en-US" dirty="0"/>
              <a:t>	 </a:t>
            </a:r>
            <a:r>
              <a:rPr lang="en-US" dirty="0" smtClean="0"/>
              <a:t> 00110011</a:t>
            </a:r>
            <a:r>
              <a:rPr lang="en-US" dirty="0"/>
              <a:t>	 </a:t>
            </a:r>
            <a:r>
              <a:rPr lang="en-US" dirty="0" smtClean="0"/>
              <a:t> 01110011</a:t>
            </a:r>
            <a:endParaRPr lang="en-US" dirty="0"/>
          </a:p>
          <a:p>
            <a:r>
              <a:rPr lang="en-US" dirty="0"/>
              <a:t>+</a:t>
            </a:r>
            <a:r>
              <a:rPr lang="en-US" u="sng" dirty="0"/>
              <a:t>01001101</a:t>
            </a:r>
            <a:r>
              <a:rPr lang="en-US" dirty="0"/>
              <a:t>	+</a:t>
            </a:r>
            <a:r>
              <a:rPr lang="en-US" u="sng" dirty="0"/>
              <a:t>00000001</a:t>
            </a:r>
            <a:r>
              <a:rPr lang="en-US" dirty="0"/>
              <a:t>	+</a:t>
            </a:r>
            <a:r>
              <a:rPr lang="en-US" u="sng" dirty="0"/>
              <a:t>11001100</a:t>
            </a:r>
            <a:r>
              <a:rPr lang="en-US" dirty="0"/>
              <a:t>	+</a:t>
            </a:r>
            <a:r>
              <a:rPr lang="en-US" u="sng" dirty="0"/>
              <a:t>01110011</a:t>
            </a:r>
            <a:endParaRPr lang="en-US" dirty="0"/>
          </a:p>
          <a:p>
            <a:r>
              <a:rPr lang="en-US" dirty="0"/>
              <a:t> 01110111	 </a:t>
            </a:r>
            <a:r>
              <a:rPr lang="en-US" dirty="0" smtClean="0"/>
              <a:t> 10100000</a:t>
            </a:r>
            <a:r>
              <a:rPr lang="en-US" dirty="0"/>
              <a:t>	 </a:t>
            </a:r>
            <a:r>
              <a:rPr lang="en-US" dirty="0" smtClean="0"/>
              <a:t> 11111111</a:t>
            </a:r>
            <a:r>
              <a:rPr lang="en-US" dirty="0"/>
              <a:t>	 </a:t>
            </a:r>
            <a:r>
              <a:rPr lang="en-US" dirty="0" smtClean="0"/>
              <a:t> 11100110</a:t>
            </a:r>
            <a:endParaRPr lang="en-US" dirty="0"/>
          </a:p>
          <a:p>
            <a:r>
              <a:rPr lang="en-US" dirty="0"/>
              <a:t> </a:t>
            </a:r>
            <a:endParaRPr lang="en-US" dirty="0" smtClean="0"/>
          </a:p>
          <a:p>
            <a:endParaRPr lang="en-US" sz="1000" dirty="0"/>
          </a:p>
          <a:p>
            <a:r>
              <a:rPr lang="en-US" dirty="0"/>
              <a:t>When subtracting </a:t>
            </a:r>
            <a:r>
              <a:rPr lang="en-US" dirty="0" smtClean="0"/>
              <a:t>binary </a:t>
            </a:r>
            <a:r>
              <a:rPr lang="en-US" dirty="0"/>
              <a:t>numbers, you have to remember that 0 - 1 results in </a:t>
            </a:r>
            <a:r>
              <a:rPr lang="en-US" dirty="0" smtClean="0"/>
              <a:t>a difference </a:t>
            </a:r>
            <a:r>
              <a:rPr lang="en-US" dirty="0"/>
              <a:t>1 and a borrow from the column on the left. </a:t>
            </a:r>
            <a:endParaRPr lang="en-US" dirty="0" smtClean="0"/>
          </a:p>
          <a:p>
            <a:r>
              <a:rPr lang="en-US" dirty="0"/>
              <a:t> </a:t>
            </a:r>
          </a:p>
          <a:p>
            <a:pPr>
              <a:tabLst>
                <a:tab pos="1438275" algn="l"/>
                <a:tab pos="2689225" algn="l"/>
                <a:tab pos="4032250" algn="l"/>
                <a:tab pos="5470525" algn="l"/>
              </a:tabLst>
            </a:pPr>
            <a:r>
              <a:rPr lang="en-US" dirty="0"/>
              <a:t>Example 1	Example 2	Example 3	Example 4	Example 5</a:t>
            </a:r>
          </a:p>
          <a:p>
            <a:pPr>
              <a:tabLst>
                <a:tab pos="1438275" algn="l"/>
                <a:tab pos="2689225" algn="l"/>
                <a:tab pos="4032250" algn="l"/>
                <a:tab pos="5470525" algn="l"/>
              </a:tabLst>
            </a:pPr>
            <a:r>
              <a:rPr lang="en-US" dirty="0"/>
              <a:t> </a:t>
            </a:r>
          </a:p>
          <a:p>
            <a:pPr>
              <a:tabLst>
                <a:tab pos="1438275" algn="l"/>
                <a:tab pos="2689225" algn="l"/>
                <a:tab pos="4032250" algn="l"/>
                <a:tab pos="5470525" algn="l"/>
              </a:tabLst>
            </a:pPr>
            <a:r>
              <a:rPr lang="en-US" dirty="0"/>
              <a:t> 01101001	 10011111	 10111011	 10110000	 01100011</a:t>
            </a:r>
          </a:p>
          <a:p>
            <a:pPr>
              <a:tabLst>
                <a:tab pos="1438275" algn="l"/>
                <a:tab pos="2689225" algn="l"/>
                <a:tab pos="4032250" algn="l"/>
                <a:tab pos="5470525" algn="l"/>
              </a:tabLst>
            </a:pPr>
            <a:r>
              <a:rPr lang="en-US" u="sng" dirty="0"/>
              <a:t>-01001001</a:t>
            </a:r>
            <a:r>
              <a:rPr lang="en-US" dirty="0"/>
              <a:t>	-</a:t>
            </a:r>
            <a:r>
              <a:rPr lang="en-US" u="sng" dirty="0"/>
              <a:t>01000001</a:t>
            </a:r>
            <a:r>
              <a:rPr lang="en-US" dirty="0"/>
              <a:t>	-</a:t>
            </a:r>
            <a:r>
              <a:rPr lang="en-US" u="sng" dirty="0"/>
              <a:t>10000100</a:t>
            </a:r>
            <a:r>
              <a:rPr lang="en-US" dirty="0"/>
              <a:t>	-</a:t>
            </a:r>
            <a:r>
              <a:rPr lang="en-US" u="sng" dirty="0"/>
              <a:t>01100011</a:t>
            </a:r>
            <a:r>
              <a:rPr lang="en-US" dirty="0"/>
              <a:t>	-</a:t>
            </a:r>
            <a:r>
              <a:rPr lang="en-US" u="sng" dirty="0"/>
              <a:t>10110000</a:t>
            </a:r>
            <a:endParaRPr lang="en-US" dirty="0"/>
          </a:p>
          <a:p>
            <a:pPr>
              <a:tabLst>
                <a:tab pos="1438275" algn="l"/>
                <a:tab pos="2689225" algn="l"/>
                <a:tab pos="4032250" algn="l"/>
                <a:tab pos="5470525" algn="l"/>
              </a:tabLst>
            </a:pPr>
            <a:r>
              <a:rPr lang="en-US" dirty="0"/>
              <a:t> 00100000	 01011110	 </a:t>
            </a:r>
            <a:r>
              <a:rPr lang="en-US" dirty="0" smtClean="0"/>
              <a:t> 00110111</a:t>
            </a:r>
            <a:r>
              <a:rPr lang="en-US" dirty="0"/>
              <a:t>	</a:t>
            </a:r>
            <a:r>
              <a:rPr lang="en-US" dirty="0" smtClean="0"/>
              <a:t>  </a:t>
            </a:r>
            <a:r>
              <a:rPr lang="en-US" dirty="0"/>
              <a:t>01001101	-</a:t>
            </a:r>
            <a:r>
              <a:rPr lang="en-US" dirty="0" smtClean="0"/>
              <a:t>01001101</a:t>
            </a:r>
            <a:endParaRPr lang="en-US" dirty="0"/>
          </a:p>
        </p:txBody>
      </p:sp>
    </p:spTree>
    <p:extLst>
      <p:ext uri="{BB962C8B-B14F-4D97-AF65-F5344CB8AC3E}">
        <p14:creationId xmlns:p14="http://schemas.microsoft.com/office/powerpoint/2010/main" val="421159202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100</a:t>
            </a:fld>
            <a:endParaRPr lang="en-GB"/>
          </a:p>
        </p:txBody>
      </p:sp>
      <p:pic>
        <p:nvPicPr>
          <p:cNvPr id="60418" name="Picture 2" descr="E:\CengageBook\FiguresForStudentTotes\Clements 1e JPG_files\ch02\87046-02-05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32656"/>
            <a:ext cx="4896544" cy="642352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220072" y="476672"/>
            <a:ext cx="3275856" cy="4801314"/>
          </a:xfrm>
          <a:prstGeom prst="rect">
            <a:avLst/>
          </a:prstGeom>
        </p:spPr>
        <p:txBody>
          <a:bodyPr wrap="square">
            <a:spAutoFit/>
          </a:bodyPr>
          <a:lstStyle/>
          <a:p>
            <a:r>
              <a:rPr lang="en-US" dirty="0"/>
              <a:t>Figure </a:t>
            </a:r>
            <a:r>
              <a:rPr lang="en-US" dirty="0" smtClean="0"/>
              <a:t>2.59 </a:t>
            </a:r>
            <a:r>
              <a:rPr lang="en-US" dirty="0"/>
              <a:t>extends the system further to include multiple buses and an ALU (arithmetic and logic unit). </a:t>
            </a:r>
            <a:endParaRPr lang="en-US" dirty="0" smtClean="0"/>
          </a:p>
          <a:p>
            <a:endParaRPr lang="en-US" dirty="0"/>
          </a:p>
          <a:p>
            <a:r>
              <a:rPr lang="en-US" dirty="0" smtClean="0"/>
              <a:t>An </a:t>
            </a:r>
            <a:r>
              <a:rPr lang="en-US" dirty="0"/>
              <a:t>operation is carried out by enabling two source registers and putting their contents on bus A and bus B</a:t>
            </a:r>
            <a:r>
              <a:rPr lang="en-US" dirty="0" smtClean="0"/>
              <a:t>.</a:t>
            </a:r>
          </a:p>
          <a:p>
            <a:endParaRPr lang="en-US" dirty="0"/>
          </a:p>
          <a:p>
            <a:r>
              <a:rPr lang="en-US" dirty="0" smtClean="0"/>
              <a:t>These </a:t>
            </a:r>
            <a:r>
              <a:rPr lang="en-US" dirty="0"/>
              <a:t>buses are connected to the input terminals of the arithmetic and logical unit that produces an output depending on the function the ALU is programmed to perform. </a:t>
            </a:r>
          </a:p>
        </p:txBody>
      </p:sp>
    </p:spTree>
    <p:extLst>
      <p:ext uri="{BB962C8B-B14F-4D97-AF65-F5344CB8AC3E}">
        <p14:creationId xmlns:p14="http://schemas.microsoft.com/office/powerpoint/2010/main" val="3619865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11</a:t>
            </a:fld>
            <a:endParaRPr lang="en-GB"/>
          </a:p>
        </p:txBody>
      </p:sp>
      <p:sp>
        <p:nvSpPr>
          <p:cNvPr id="7" name="TextBox 6"/>
          <p:cNvSpPr txBox="1"/>
          <p:nvPr/>
        </p:nvSpPr>
        <p:spPr>
          <a:xfrm>
            <a:off x="395536" y="404664"/>
            <a:ext cx="8424936" cy="3847207"/>
          </a:xfrm>
          <a:prstGeom prst="rect">
            <a:avLst/>
          </a:prstGeom>
          <a:noFill/>
        </p:spPr>
        <p:txBody>
          <a:bodyPr wrap="square" rtlCol="0">
            <a:spAutoFit/>
          </a:bodyPr>
          <a:lstStyle/>
          <a:p>
            <a:endParaRPr lang="en-US" sz="1000" dirty="0" smtClean="0"/>
          </a:p>
          <a:p>
            <a:endParaRPr lang="en-US" dirty="0" smtClean="0"/>
          </a:p>
          <a:p>
            <a:r>
              <a:rPr lang="en-US" dirty="0" smtClean="0"/>
              <a:t>Decimal </a:t>
            </a:r>
            <a:r>
              <a:rPr lang="en-US" dirty="0"/>
              <a:t>multiplication is difficult—we have to learn multiplication tables from 1 x 1 = 1 to 9 x 9 = 81. Binary multiplication requires a simple multiplication table that multiplies two bits to get a single-bit product.</a:t>
            </a:r>
          </a:p>
          <a:p>
            <a:r>
              <a:rPr lang="en-US" dirty="0"/>
              <a:t> </a:t>
            </a:r>
          </a:p>
          <a:p>
            <a:r>
              <a:rPr lang="en-US" dirty="0"/>
              <a:t>0 x 0 = 0</a:t>
            </a:r>
          </a:p>
          <a:p>
            <a:r>
              <a:rPr lang="en-US" dirty="0"/>
              <a:t>0 x 1 = 0</a:t>
            </a:r>
          </a:p>
          <a:p>
            <a:r>
              <a:rPr lang="en-US" dirty="0"/>
              <a:t>1 x 0 = 0</a:t>
            </a:r>
          </a:p>
          <a:p>
            <a:r>
              <a:rPr lang="en-US" dirty="0"/>
              <a:t>1 x 1 = 1</a:t>
            </a:r>
          </a:p>
          <a:p>
            <a:endParaRPr lang="en-US" dirty="0" smtClean="0"/>
          </a:p>
          <a:p>
            <a:r>
              <a:rPr lang="en-US" dirty="0"/>
              <a:t> </a:t>
            </a:r>
          </a:p>
          <a:p>
            <a:endParaRPr lang="en-GB" dirty="0"/>
          </a:p>
          <a:p>
            <a:endParaRPr lang="en-US" dirty="0"/>
          </a:p>
        </p:txBody>
      </p:sp>
    </p:spTree>
    <p:extLst>
      <p:ext uri="{BB962C8B-B14F-4D97-AF65-F5344CB8AC3E}">
        <p14:creationId xmlns:p14="http://schemas.microsoft.com/office/powerpoint/2010/main" val="796121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12</a:t>
            </a:fld>
            <a:endParaRPr lang="en-GB"/>
          </a:p>
        </p:txBody>
      </p:sp>
      <p:sp>
        <p:nvSpPr>
          <p:cNvPr id="7" name="TextBox 6"/>
          <p:cNvSpPr txBox="1"/>
          <p:nvPr/>
        </p:nvSpPr>
        <p:spPr>
          <a:xfrm>
            <a:off x="179512" y="404664"/>
            <a:ext cx="8136904" cy="3293209"/>
          </a:xfrm>
          <a:prstGeom prst="rect">
            <a:avLst/>
          </a:prstGeom>
          <a:noFill/>
        </p:spPr>
        <p:txBody>
          <a:bodyPr wrap="square" rtlCol="0">
            <a:spAutoFit/>
          </a:bodyPr>
          <a:lstStyle/>
          <a:p>
            <a:endParaRPr lang="en-US" sz="1000" dirty="0" smtClean="0"/>
          </a:p>
          <a:p>
            <a:r>
              <a:rPr lang="en-US" dirty="0"/>
              <a:t>The following </a:t>
            </a:r>
            <a:r>
              <a:rPr lang="en-US" dirty="0" smtClean="0"/>
              <a:t>demonstrates </a:t>
            </a:r>
            <a:r>
              <a:rPr lang="en-US" dirty="0"/>
              <a:t>the multiplication of 01101001</a:t>
            </a:r>
            <a:r>
              <a:rPr lang="en-US" baseline="-25000" dirty="0"/>
              <a:t>2</a:t>
            </a:r>
            <a:r>
              <a:rPr lang="en-US" dirty="0"/>
              <a:t> (the multiplier) by 01001001</a:t>
            </a:r>
            <a:r>
              <a:rPr lang="en-US" baseline="-25000" dirty="0"/>
              <a:t>2</a:t>
            </a:r>
            <a:r>
              <a:rPr lang="en-US" dirty="0"/>
              <a:t> (the multiplicand). The product of two </a:t>
            </a:r>
            <a:r>
              <a:rPr lang="en-US" i="1" dirty="0"/>
              <a:t>n</a:t>
            </a:r>
            <a:r>
              <a:rPr lang="en-US" dirty="0"/>
              <a:t>-bit words is a 2</a:t>
            </a:r>
            <a:r>
              <a:rPr lang="en-US" i="1" dirty="0"/>
              <a:t>n</a:t>
            </a:r>
            <a:r>
              <a:rPr lang="en-US" dirty="0"/>
              <a:t>-bit value. You start with the least-significant bit of the multiplier and test whether it is a 0 or a 1. If it is a zero, you write down n zeros; if it is a 1 you write down the multiplier (this value is called a partial product). You then test the next bit of the multiplicand to the left and carry out the same operation—in this case you write zero or the multiplier one place to the left (i.e., the partial product is shifted left). The process is continued until you have examined each bit of the multiplicand in turn. Finally you add together the </a:t>
            </a:r>
            <a:r>
              <a:rPr lang="en-US" i="1" dirty="0"/>
              <a:t>n</a:t>
            </a:r>
            <a:r>
              <a:rPr lang="en-US" dirty="0"/>
              <a:t> partial products to generate the product of the multiplier and the multiplicand</a:t>
            </a:r>
            <a:r>
              <a:rPr lang="en-US" dirty="0" smtClean="0"/>
              <a:t>.</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2864760616"/>
              </p:ext>
            </p:extLst>
          </p:nvPr>
        </p:nvGraphicFramePr>
        <p:xfrm>
          <a:off x="251520" y="4221088"/>
          <a:ext cx="7992885" cy="2346960"/>
        </p:xfrm>
        <a:graphic>
          <a:graphicData uri="http://schemas.openxmlformats.org/drawingml/2006/table">
            <a:tbl>
              <a:tblPr>
                <a:tableStyleId>{5C22544A-7EE6-4342-B048-85BDC9FD1C3A}</a:tableStyleId>
              </a:tblPr>
              <a:tblGrid>
                <a:gridCol w="1211822"/>
                <a:gridCol w="1020426"/>
                <a:gridCol w="690381"/>
                <a:gridCol w="356418"/>
                <a:gridCol w="356418"/>
                <a:gridCol w="356418"/>
                <a:gridCol w="356418"/>
                <a:gridCol w="356418"/>
                <a:gridCol w="356418"/>
                <a:gridCol w="285135"/>
                <a:gridCol w="356418"/>
                <a:gridCol w="356418"/>
                <a:gridCol w="285135"/>
                <a:gridCol w="420610"/>
                <a:gridCol w="307008"/>
                <a:gridCol w="307008"/>
                <a:gridCol w="307008"/>
                <a:gridCol w="307008"/>
              </a:tblGrid>
              <a:tr h="193925">
                <a:tc>
                  <a:txBody>
                    <a:bodyPr/>
                    <a:lstStyle/>
                    <a:p>
                      <a:pPr marL="0" marR="0">
                        <a:spcBef>
                          <a:spcPts val="0"/>
                        </a:spcBef>
                        <a:spcAft>
                          <a:spcPts val="0"/>
                        </a:spcAft>
                      </a:pPr>
                      <a:r>
                        <a:rPr lang="en-US" sz="1400" dirty="0">
                          <a:effectLst/>
                        </a:rPr>
                        <a:t>Multiplicand</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Multiplier</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Step</a:t>
                      </a:r>
                      <a:endParaRPr lang="en-US" sz="1600">
                        <a:effectLst/>
                        <a:latin typeface="Times New Roman"/>
                        <a:ea typeface="Times New Roman"/>
                        <a:cs typeface="Times New Roman"/>
                      </a:endParaRPr>
                    </a:p>
                  </a:txBody>
                  <a:tcPr marL="68580" marR="68580" marT="0" marB="0"/>
                </a:tc>
                <a:tc gridSpan="15">
                  <a:txBody>
                    <a:bodyPr/>
                    <a:lstStyle/>
                    <a:p>
                      <a:pPr marL="0" marR="0">
                        <a:spcBef>
                          <a:spcPts val="0"/>
                        </a:spcBef>
                        <a:spcAft>
                          <a:spcPts val="0"/>
                        </a:spcAft>
                      </a:pPr>
                      <a:r>
                        <a:rPr lang="en-US" sz="1400">
                          <a:effectLst/>
                        </a:rPr>
                        <a:t>Partial products</a:t>
                      </a:r>
                      <a:endParaRPr lang="en-US" sz="1600">
                        <a:effectLst/>
                        <a:latin typeface="Times New Roman"/>
                        <a:ea typeface="Times New Roman"/>
                        <a:cs typeface="Times New Roman"/>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02006">
                <a:tc>
                  <a:txBody>
                    <a:bodyPr/>
                    <a:lstStyle/>
                    <a:p>
                      <a:pPr marL="0" marR="0">
                        <a:spcBef>
                          <a:spcPts val="0"/>
                        </a:spcBef>
                        <a:spcAft>
                          <a:spcPts val="0"/>
                        </a:spcAft>
                      </a:pPr>
                      <a:r>
                        <a:rPr lang="en-US" sz="1400" dirty="0">
                          <a:effectLst/>
                        </a:rPr>
                        <a:t> </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 </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 </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r>
              <a:tr h="202006">
                <a:tc>
                  <a:txBody>
                    <a:bodyPr/>
                    <a:lstStyle/>
                    <a:p>
                      <a:pPr marL="0" marR="0">
                        <a:spcBef>
                          <a:spcPts val="0"/>
                        </a:spcBef>
                        <a:spcAft>
                          <a:spcPts val="0"/>
                        </a:spcAft>
                      </a:pPr>
                      <a:r>
                        <a:rPr lang="en-US" sz="1400">
                          <a:effectLst/>
                        </a:rPr>
                        <a:t>01001001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01101001</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1</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 </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 </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1</a:t>
                      </a:r>
                      <a:endParaRPr lang="en-US" sz="1600">
                        <a:effectLst/>
                        <a:latin typeface="Times New Roman"/>
                        <a:ea typeface="Times New Roman"/>
                        <a:cs typeface="Times New Roman"/>
                      </a:endParaRPr>
                    </a:p>
                  </a:txBody>
                  <a:tcPr marL="68580" marR="68580" marT="0" marB="0"/>
                </a:tc>
              </a:tr>
              <a:tr h="202006">
                <a:tc>
                  <a:txBody>
                    <a:bodyPr/>
                    <a:lstStyle/>
                    <a:p>
                      <a:pPr marL="0" marR="0">
                        <a:spcBef>
                          <a:spcPts val="0"/>
                        </a:spcBef>
                        <a:spcAft>
                          <a:spcPts val="0"/>
                        </a:spcAft>
                      </a:pPr>
                      <a:r>
                        <a:rPr lang="en-US" sz="1400">
                          <a:effectLst/>
                        </a:rPr>
                        <a:t>01001001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01101001</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2</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 </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r>
              <a:tr h="202006">
                <a:tc>
                  <a:txBody>
                    <a:bodyPr/>
                    <a:lstStyle/>
                    <a:p>
                      <a:pPr marL="0" marR="0">
                        <a:spcBef>
                          <a:spcPts val="0"/>
                        </a:spcBef>
                        <a:spcAft>
                          <a:spcPts val="0"/>
                        </a:spcAft>
                      </a:pPr>
                      <a:r>
                        <a:rPr lang="en-US" sz="1400">
                          <a:effectLst/>
                        </a:rPr>
                        <a:t>01001001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01101001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3</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 </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 </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 </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0</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r>
              <a:tr h="202006">
                <a:tc>
                  <a:txBody>
                    <a:bodyPr/>
                    <a:lstStyle/>
                    <a:p>
                      <a:pPr marL="0" marR="0">
                        <a:spcBef>
                          <a:spcPts val="0"/>
                        </a:spcBef>
                        <a:spcAft>
                          <a:spcPts val="0"/>
                        </a:spcAft>
                      </a:pPr>
                      <a:r>
                        <a:rPr lang="en-US" sz="1400">
                          <a:effectLst/>
                        </a:rPr>
                        <a:t>01001001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01101001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4</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 </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 </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0</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r>
              <a:tr h="202006">
                <a:tc>
                  <a:txBody>
                    <a:bodyPr/>
                    <a:lstStyle/>
                    <a:p>
                      <a:pPr marL="0" marR="0">
                        <a:spcBef>
                          <a:spcPts val="0"/>
                        </a:spcBef>
                        <a:spcAft>
                          <a:spcPts val="0"/>
                        </a:spcAft>
                      </a:pPr>
                      <a:r>
                        <a:rPr lang="en-US" sz="1400">
                          <a:effectLst/>
                        </a:rPr>
                        <a:t>01001001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01101001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5</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0</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0</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r>
              <a:tr h="202006">
                <a:tc>
                  <a:txBody>
                    <a:bodyPr/>
                    <a:lstStyle/>
                    <a:p>
                      <a:pPr marL="0" marR="0">
                        <a:spcBef>
                          <a:spcPts val="0"/>
                        </a:spcBef>
                        <a:spcAft>
                          <a:spcPts val="0"/>
                        </a:spcAft>
                      </a:pPr>
                      <a:r>
                        <a:rPr lang="en-US" sz="1400">
                          <a:effectLst/>
                        </a:rPr>
                        <a:t>01001001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01101001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6</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0</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0</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r>
              <a:tr h="202006">
                <a:tc>
                  <a:txBody>
                    <a:bodyPr/>
                    <a:lstStyle/>
                    <a:p>
                      <a:pPr marL="0" marR="0">
                        <a:spcBef>
                          <a:spcPts val="0"/>
                        </a:spcBef>
                        <a:spcAft>
                          <a:spcPts val="0"/>
                        </a:spcAft>
                      </a:pPr>
                      <a:r>
                        <a:rPr lang="en-US" sz="1400">
                          <a:effectLst/>
                        </a:rPr>
                        <a:t>01001001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01101001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7</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0</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1</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 </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 </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 </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 </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 </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 </a:t>
                      </a:r>
                      <a:endParaRPr lang="en-US" sz="1600" dirty="0">
                        <a:effectLst/>
                        <a:latin typeface="Times New Roman"/>
                        <a:ea typeface="Times New Roman"/>
                        <a:cs typeface="Times New Roman"/>
                      </a:endParaRPr>
                    </a:p>
                  </a:txBody>
                  <a:tcPr marL="68580" marR="68580" marT="0" marB="0"/>
                </a:tc>
              </a:tr>
              <a:tr h="202006">
                <a:tc>
                  <a:txBody>
                    <a:bodyPr/>
                    <a:lstStyle/>
                    <a:p>
                      <a:pPr marL="0" marR="0">
                        <a:spcBef>
                          <a:spcPts val="0"/>
                        </a:spcBef>
                        <a:spcAft>
                          <a:spcPts val="0"/>
                        </a:spcAft>
                      </a:pPr>
                      <a:r>
                        <a:rPr lang="en-US" sz="1400">
                          <a:effectLst/>
                        </a:rPr>
                        <a:t>01001001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01101001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8</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0</a:t>
                      </a:r>
                      <a:endParaRPr lang="en-US" sz="1600" dirty="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 </a:t>
                      </a:r>
                      <a:endParaRPr lang="en-US" sz="1600" dirty="0">
                        <a:effectLst/>
                        <a:latin typeface="Times New Roman"/>
                        <a:ea typeface="Times New Roman"/>
                        <a:cs typeface="Times New Roman"/>
                      </a:endParaRPr>
                    </a:p>
                  </a:txBody>
                  <a:tcPr marL="68580" marR="68580" marT="0" marB="0"/>
                </a:tc>
              </a:tr>
              <a:tr h="202006">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 </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Result</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1</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a:effectLst/>
                        </a:rPr>
                        <a:t>0</a:t>
                      </a:r>
                      <a:endParaRPr lang="en-US" sz="1600">
                        <a:effectLst/>
                        <a:latin typeface="Times New Roman"/>
                        <a:ea typeface="Times New Roman"/>
                        <a:cs typeface="Times New Roman"/>
                      </a:endParaRPr>
                    </a:p>
                  </a:txBody>
                  <a:tcPr marL="68580" marR="68580" marT="0" marB="0"/>
                </a:tc>
                <a:tc>
                  <a:txBody>
                    <a:bodyPr/>
                    <a:lstStyle/>
                    <a:p>
                      <a:pPr marL="0" marR="0">
                        <a:spcBef>
                          <a:spcPts val="0"/>
                        </a:spcBef>
                        <a:spcAft>
                          <a:spcPts val="0"/>
                        </a:spcAft>
                      </a:pPr>
                      <a:r>
                        <a:rPr lang="en-US" sz="1400" dirty="0">
                          <a:effectLst/>
                        </a:rPr>
                        <a:t>1</a:t>
                      </a:r>
                      <a:endParaRPr lang="en-US" sz="1600" dirty="0">
                        <a:effectLst/>
                        <a:latin typeface="Times New Roman"/>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val="1934293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13</a:t>
            </a:fld>
            <a:endParaRPr lang="en-GB"/>
          </a:p>
        </p:txBody>
      </p:sp>
      <p:sp>
        <p:nvSpPr>
          <p:cNvPr id="6" name="Text Box 2"/>
          <p:cNvSpPr txBox="1">
            <a:spLocks noChangeArrowheads="1"/>
          </p:cNvSpPr>
          <p:nvPr/>
        </p:nvSpPr>
        <p:spPr bwMode="auto">
          <a:xfrm>
            <a:off x="323528" y="404664"/>
            <a:ext cx="7704856" cy="5832648"/>
          </a:xfrm>
          <a:prstGeom prst="rect">
            <a:avLst/>
          </a:prstGeom>
          <a:solidFill>
            <a:schemeClr val="accent1">
              <a:lumMod val="20000"/>
              <a:lumOff val="80000"/>
            </a:schemeClr>
          </a:solidFill>
          <a:ln w="9525">
            <a:solidFill>
              <a:srgbClr val="000000"/>
            </a:solidFill>
            <a:miter lim="800000"/>
            <a:headEnd/>
            <a:tailEnd/>
          </a:ln>
        </p:spPr>
        <p:txBody>
          <a:bodyPr rot="0" vert="horz" wrap="square" lIns="91440" tIns="45720" rIns="91440" bIns="45720" anchor="t" anchorCtr="0">
            <a:noAutofit/>
          </a:bodyPr>
          <a:lstStyle/>
          <a:p>
            <a:pPr marL="0" marR="0" algn="ctr">
              <a:spcBef>
                <a:spcPts val="0"/>
              </a:spcBef>
              <a:spcAft>
                <a:spcPts val="0"/>
              </a:spcAft>
            </a:pPr>
            <a:r>
              <a:rPr lang="en-US" b="1" dirty="0">
                <a:solidFill>
                  <a:schemeClr val="bg1"/>
                </a:solidFill>
                <a:effectLst/>
                <a:latin typeface="Arial Narrow"/>
                <a:ea typeface="Times New Roman"/>
              </a:rPr>
              <a:t>Range, Precision, Accuracy and Errors</a:t>
            </a:r>
            <a:endParaRPr lang="en-US" dirty="0">
              <a:solidFill>
                <a:schemeClr val="bg1"/>
              </a:solidFill>
              <a:effectLst/>
              <a:latin typeface="Times New Roman"/>
              <a:ea typeface="Times New Roman"/>
            </a:endParaRPr>
          </a:p>
          <a:p>
            <a:pPr marL="0" marR="0">
              <a:spcBef>
                <a:spcPts val="0"/>
              </a:spcBef>
              <a:spcAft>
                <a:spcPts val="0"/>
              </a:spcAft>
            </a:pPr>
            <a:r>
              <a:rPr lang="en-US" dirty="0">
                <a:solidFill>
                  <a:schemeClr val="bg1"/>
                </a:solidFill>
                <a:effectLst/>
                <a:latin typeface="Arial Narrow"/>
                <a:ea typeface="Times New Roman"/>
              </a:rPr>
              <a:t> </a:t>
            </a:r>
            <a:endParaRPr lang="en-US" dirty="0">
              <a:solidFill>
                <a:schemeClr val="bg1"/>
              </a:solidFill>
              <a:effectLst/>
              <a:latin typeface="Times New Roman"/>
              <a:ea typeface="Times New Roman"/>
            </a:endParaRPr>
          </a:p>
          <a:p>
            <a:pPr marL="0" marR="0">
              <a:spcBef>
                <a:spcPts val="0"/>
              </a:spcBef>
              <a:spcAft>
                <a:spcPts val="0"/>
              </a:spcAft>
              <a:tabLst>
                <a:tab pos="228600" algn="l"/>
              </a:tabLst>
            </a:pPr>
            <a:r>
              <a:rPr lang="en-US" dirty="0" smtClean="0">
                <a:solidFill>
                  <a:schemeClr val="bg1"/>
                </a:solidFill>
                <a:effectLst/>
                <a:latin typeface="Arial Narrow"/>
                <a:ea typeface="Times New Roman"/>
              </a:rPr>
              <a:t>We need </a:t>
            </a:r>
            <a:r>
              <a:rPr lang="en-US" dirty="0">
                <a:solidFill>
                  <a:schemeClr val="bg1"/>
                </a:solidFill>
                <a:effectLst/>
                <a:latin typeface="Arial Narrow"/>
                <a:ea typeface="Times New Roman"/>
              </a:rPr>
              <a:t>to introduce four vital concepts in computer arithmetic. When we process text, we expect the computer to </a:t>
            </a:r>
            <a:r>
              <a:rPr lang="en-US" i="1" dirty="0">
                <a:solidFill>
                  <a:schemeClr val="bg1"/>
                </a:solidFill>
                <a:effectLst/>
                <a:latin typeface="Arial Narrow"/>
                <a:ea typeface="Times New Roman"/>
              </a:rPr>
              <a:t>get it right</a:t>
            </a:r>
            <a:r>
              <a:rPr lang="en-US" dirty="0">
                <a:solidFill>
                  <a:schemeClr val="bg1"/>
                </a:solidFill>
                <a:effectLst/>
                <a:latin typeface="Arial Narrow"/>
                <a:ea typeface="Times New Roman"/>
              </a:rPr>
              <a:t>. We all expect computers to process text accurately and we would be surprised if a computer suddenly started spontaneously spelling words incorrectly. The same consideration is not true of numeric data. Numerical errors can be introduced into calculations for two reasons. The first cause of error is a property of numbers themselves and the second is an inability to carry out arithmetic operations exactly. We now define three </a:t>
            </a:r>
            <a:r>
              <a:rPr lang="en-US" dirty="0" smtClean="0">
                <a:solidFill>
                  <a:schemeClr val="bg1"/>
                </a:solidFill>
                <a:effectLst/>
                <a:latin typeface="Arial Narrow"/>
                <a:ea typeface="Times New Roman"/>
              </a:rPr>
              <a:t>that </a:t>
            </a:r>
            <a:r>
              <a:rPr lang="en-US" dirty="0">
                <a:solidFill>
                  <a:schemeClr val="bg1"/>
                </a:solidFill>
                <a:effectLst/>
                <a:latin typeface="Arial Narrow"/>
                <a:ea typeface="Times New Roman"/>
              </a:rPr>
              <a:t>have important implications for both hardware and software architectures: range, precision and accuracy.</a:t>
            </a:r>
            <a:endParaRPr lang="en-US" dirty="0">
              <a:solidFill>
                <a:schemeClr val="bg1"/>
              </a:solidFill>
              <a:effectLst/>
              <a:latin typeface="Times New Roman"/>
              <a:ea typeface="Times New Roman"/>
            </a:endParaRPr>
          </a:p>
          <a:p>
            <a:pPr marL="0" marR="0">
              <a:spcBef>
                <a:spcPts val="0"/>
              </a:spcBef>
              <a:spcAft>
                <a:spcPts val="0"/>
              </a:spcAft>
              <a:tabLst>
                <a:tab pos="228600" algn="l"/>
              </a:tabLst>
            </a:pPr>
            <a:r>
              <a:rPr lang="en-US" dirty="0">
                <a:solidFill>
                  <a:schemeClr val="bg1"/>
                </a:solidFill>
                <a:effectLst/>
                <a:latin typeface="Arial Narrow"/>
                <a:ea typeface="Times New Roman"/>
              </a:rPr>
              <a:t> </a:t>
            </a:r>
            <a:endParaRPr lang="en-US" dirty="0">
              <a:solidFill>
                <a:schemeClr val="bg1"/>
              </a:solidFill>
              <a:effectLst/>
              <a:latin typeface="Times New Roman"/>
              <a:ea typeface="Times New Roman"/>
            </a:endParaRPr>
          </a:p>
          <a:p>
            <a:pPr marL="0" marR="0">
              <a:spcBef>
                <a:spcPts val="0"/>
              </a:spcBef>
              <a:spcAft>
                <a:spcPts val="0"/>
              </a:spcAft>
              <a:tabLst>
                <a:tab pos="228600" algn="l"/>
              </a:tabLst>
            </a:pPr>
            <a:r>
              <a:rPr lang="en-US" b="1" dirty="0">
                <a:solidFill>
                  <a:schemeClr val="bg1"/>
                </a:solidFill>
                <a:effectLst/>
                <a:latin typeface="Arial Narrow"/>
                <a:ea typeface="Times New Roman"/>
              </a:rPr>
              <a:t>Range</a:t>
            </a:r>
            <a:r>
              <a:rPr lang="en-US" dirty="0">
                <a:solidFill>
                  <a:schemeClr val="bg1"/>
                </a:solidFill>
                <a:effectLst/>
                <a:latin typeface="Arial Narrow"/>
                <a:ea typeface="Times New Roman"/>
              </a:rPr>
              <a:t> The variation between the largest and smallest values that can be represented by a number is a measure of its range; for example, a natural binary number in </a:t>
            </a:r>
            <a:r>
              <a:rPr lang="en-US" i="1" dirty="0">
                <a:solidFill>
                  <a:schemeClr val="bg1"/>
                </a:solidFill>
                <a:effectLst/>
                <a:latin typeface="Arial Narrow"/>
                <a:ea typeface="Times New Roman"/>
              </a:rPr>
              <a:t>n</a:t>
            </a:r>
            <a:r>
              <a:rPr lang="en-US" dirty="0">
                <a:solidFill>
                  <a:schemeClr val="bg1"/>
                </a:solidFill>
                <a:effectLst/>
                <a:latin typeface="Arial Narrow"/>
                <a:ea typeface="Times New Roman"/>
              </a:rPr>
              <a:t> bits has a range from 0 to 2</a:t>
            </a:r>
            <a:r>
              <a:rPr lang="en-US" baseline="30000" dirty="0">
                <a:solidFill>
                  <a:schemeClr val="bg1"/>
                </a:solidFill>
                <a:effectLst/>
                <a:latin typeface="Arial Narrow"/>
                <a:ea typeface="Times New Roman"/>
              </a:rPr>
              <a:t>n</a:t>
            </a:r>
            <a:r>
              <a:rPr lang="en-US" dirty="0">
                <a:solidFill>
                  <a:schemeClr val="bg1"/>
                </a:solidFill>
                <a:effectLst/>
                <a:latin typeface="Arial Narrow"/>
                <a:ea typeface="Times New Roman"/>
              </a:rPr>
              <a:t> – 1. A two’s complement signed number in </a:t>
            </a:r>
            <a:r>
              <a:rPr lang="en-US" i="1" dirty="0">
                <a:solidFill>
                  <a:schemeClr val="bg1"/>
                </a:solidFill>
                <a:effectLst/>
                <a:latin typeface="Arial Narrow"/>
                <a:ea typeface="Times New Roman"/>
              </a:rPr>
              <a:t>n</a:t>
            </a:r>
            <a:r>
              <a:rPr lang="en-US" dirty="0">
                <a:solidFill>
                  <a:schemeClr val="bg1"/>
                </a:solidFill>
                <a:effectLst/>
                <a:latin typeface="Arial Narrow"/>
                <a:ea typeface="Times New Roman"/>
              </a:rPr>
              <a:t> bits can represent numbers in the range -2</a:t>
            </a:r>
            <a:r>
              <a:rPr lang="en-US" baseline="30000" dirty="0">
                <a:solidFill>
                  <a:schemeClr val="bg1"/>
                </a:solidFill>
                <a:effectLst/>
                <a:latin typeface="Arial Narrow"/>
                <a:ea typeface="Times New Roman"/>
              </a:rPr>
              <a:t>n-1</a:t>
            </a:r>
            <a:r>
              <a:rPr lang="en-US" dirty="0">
                <a:solidFill>
                  <a:schemeClr val="bg1"/>
                </a:solidFill>
                <a:effectLst/>
                <a:latin typeface="Arial Narrow"/>
                <a:ea typeface="Times New Roman"/>
              </a:rPr>
              <a:t> to +2</a:t>
            </a:r>
            <a:r>
              <a:rPr lang="en-US" baseline="30000" dirty="0">
                <a:solidFill>
                  <a:schemeClr val="bg1"/>
                </a:solidFill>
                <a:effectLst/>
                <a:latin typeface="Arial Narrow"/>
                <a:ea typeface="Times New Roman"/>
              </a:rPr>
              <a:t>n-1</a:t>
            </a:r>
            <a:r>
              <a:rPr lang="en-US" dirty="0">
                <a:solidFill>
                  <a:schemeClr val="bg1"/>
                </a:solidFill>
                <a:effectLst/>
                <a:latin typeface="Arial Narrow"/>
                <a:ea typeface="Times New Roman"/>
              </a:rPr>
              <a:t> – 1. When we talk about floating-point real numbers that use scientific notation (e.g., 9.6124 x 10</a:t>
            </a:r>
            <a:r>
              <a:rPr lang="en-US" baseline="30000" dirty="0">
                <a:solidFill>
                  <a:schemeClr val="bg1"/>
                </a:solidFill>
                <a:effectLst/>
                <a:latin typeface="Arial Narrow"/>
                <a:ea typeface="Times New Roman"/>
              </a:rPr>
              <a:t>-2</a:t>
            </a:r>
            <a:r>
              <a:rPr lang="en-US" dirty="0">
                <a:solidFill>
                  <a:schemeClr val="bg1"/>
                </a:solidFill>
                <a:effectLst/>
                <a:latin typeface="Arial Narrow"/>
                <a:ea typeface="Times New Roman"/>
              </a:rPr>
              <a:t>), we take range to means how large we can represent numbers to how small we can represent them (e.g.,  0.2345 x 10</a:t>
            </a:r>
            <a:r>
              <a:rPr lang="en-US" baseline="30000" dirty="0">
                <a:solidFill>
                  <a:schemeClr val="bg1"/>
                </a:solidFill>
                <a:effectLst/>
                <a:latin typeface="Arial Narrow"/>
                <a:ea typeface="Times New Roman"/>
              </a:rPr>
              <a:t>25</a:t>
            </a:r>
            <a:r>
              <a:rPr lang="en-US" dirty="0">
                <a:solidFill>
                  <a:schemeClr val="bg1"/>
                </a:solidFill>
                <a:effectLst/>
                <a:latin typeface="Arial Narrow"/>
                <a:ea typeface="Times New Roman"/>
              </a:rPr>
              <a:t> or 0.12379 x 10</a:t>
            </a:r>
            <a:r>
              <a:rPr lang="en-US" baseline="30000" dirty="0">
                <a:solidFill>
                  <a:schemeClr val="bg1"/>
                </a:solidFill>
                <a:effectLst/>
                <a:latin typeface="Arial Narrow"/>
                <a:ea typeface="Times New Roman"/>
              </a:rPr>
              <a:t>-14</a:t>
            </a:r>
            <a:r>
              <a:rPr lang="en-US" dirty="0">
                <a:solidFill>
                  <a:schemeClr val="bg1"/>
                </a:solidFill>
                <a:effectLst/>
                <a:latin typeface="Arial Narrow"/>
                <a:ea typeface="Times New Roman"/>
              </a:rPr>
              <a:t>). Range is particularly important in scientific applications when we represent astronomically large values such as the size of the galaxy or a banker’s bonus, to microscopically small numbers such as the mass of an electron.</a:t>
            </a:r>
            <a:endParaRPr lang="en-US" dirty="0">
              <a:solidFill>
                <a:schemeClr val="bg1"/>
              </a:solidFill>
              <a:effectLst/>
              <a:latin typeface="Times New Roman"/>
              <a:ea typeface="Times New Roman"/>
            </a:endParaRPr>
          </a:p>
          <a:p>
            <a:pPr marL="0" marR="0">
              <a:spcBef>
                <a:spcPts val="0"/>
              </a:spcBef>
              <a:spcAft>
                <a:spcPts val="0"/>
              </a:spcAft>
              <a:tabLst>
                <a:tab pos="228600" algn="l"/>
              </a:tabLst>
            </a:pPr>
            <a:r>
              <a:rPr lang="en-US" sz="900" dirty="0">
                <a:solidFill>
                  <a:schemeClr val="bg1"/>
                </a:solidFill>
                <a:effectLst/>
                <a:latin typeface="Arial Narrow"/>
                <a:ea typeface="Times New Roman"/>
              </a:rPr>
              <a:t> </a:t>
            </a:r>
            <a:endParaRPr lang="en-US" sz="1000" dirty="0">
              <a:solidFill>
                <a:schemeClr val="bg1"/>
              </a:solidFill>
              <a:effectLst/>
              <a:latin typeface="Times New Roman"/>
              <a:ea typeface="Times New Roman"/>
            </a:endParaRPr>
          </a:p>
        </p:txBody>
      </p:sp>
    </p:spTree>
    <p:extLst>
      <p:ext uri="{BB962C8B-B14F-4D97-AF65-F5344CB8AC3E}">
        <p14:creationId xmlns:p14="http://schemas.microsoft.com/office/powerpoint/2010/main" val="11971723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14</a:t>
            </a:fld>
            <a:endParaRPr lang="en-GB"/>
          </a:p>
        </p:txBody>
      </p:sp>
      <p:sp>
        <p:nvSpPr>
          <p:cNvPr id="6" name="Text Box 2"/>
          <p:cNvSpPr txBox="1">
            <a:spLocks noChangeArrowheads="1"/>
          </p:cNvSpPr>
          <p:nvPr/>
        </p:nvSpPr>
        <p:spPr bwMode="auto">
          <a:xfrm>
            <a:off x="395536" y="660637"/>
            <a:ext cx="7848872" cy="4640571"/>
          </a:xfrm>
          <a:prstGeom prst="rect">
            <a:avLst/>
          </a:prstGeom>
          <a:solidFill>
            <a:schemeClr val="accent1">
              <a:lumMod val="20000"/>
              <a:lumOff val="80000"/>
            </a:schemeClr>
          </a:solidFill>
          <a:ln w="9525">
            <a:solidFill>
              <a:srgbClr val="000000"/>
            </a:solidFill>
            <a:miter lim="800000"/>
            <a:headEnd/>
            <a:tailEnd/>
          </a:ln>
        </p:spPr>
        <p:txBody>
          <a:bodyPr rot="0" vert="horz" wrap="square" lIns="91440" tIns="45720" rIns="91440" bIns="45720" anchor="t" anchorCtr="0">
            <a:noAutofit/>
          </a:bodyPr>
          <a:lstStyle/>
          <a:p>
            <a:pPr marL="0" marR="0">
              <a:spcBef>
                <a:spcPts val="0"/>
              </a:spcBef>
              <a:spcAft>
                <a:spcPts val="0"/>
              </a:spcAft>
              <a:tabLst>
                <a:tab pos="228600" algn="l"/>
              </a:tabLst>
            </a:pPr>
            <a:r>
              <a:rPr lang="en-US" b="1" dirty="0" smtClean="0">
                <a:solidFill>
                  <a:schemeClr val="bg1"/>
                </a:solidFill>
                <a:effectLst/>
                <a:latin typeface="Arial Narrow"/>
                <a:ea typeface="Times New Roman"/>
              </a:rPr>
              <a:t>Precision</a:t>
            </a:r>
            <a:r>
              <a:rPr lang="en-US" dirty="0" smtClean="0">
                <a:solidFill>
                  <a:schemeClr val="bg1"/>
                </a:solidFill>
                <a:effectLst/>
                <a:latin typeface="Arial Narrow"/>
                <a:ea typeface="Times New Roman"/>
              </a:rPr>
              <a:t> </a:t>
            </a:r>
            <a:r>
              <a:rPr lang="en-US" dirty="0">
                <a:solidFill>
                  <a:schemeClr val="bg1"/>
                </a:solidFill>
                <a:effectLst/>
                <a:latin typeface="Arial Narrow"/>
                <a:ea typeface="Times New Roman"/>
              </a:rPr>
              <a:t>The precision of a number is a measure of how well we can represent it; for example π cannot be exactly represented by a binary or a decimal real number – no matter how many bits we take. If we use five decimal digits to represent π we say that its precision is 1 on 10</a:t>
            </a:r>
            <a:r>
              <a:rPr lang="en-US" baseline="30000" dirty="0">
                <a:solidFill>
                  <a:schemeClr val="bg1"/>
                </a:solidFill>
                <a:effectLst/>
                <a:latin typeface="Arial Narrow"/>
                <a:ea typeface="Times New Roman"/>
              </a:rPr>
              <a:t>5</a:t>
            </a:r>
            <a:r>
              <a:rPr lang="en-US" dirty="0">
                <a:solidFill>
                  <a:schemeClr val="bg1"/>
                </a:solidFill>
                <a:effectLst/>
                <a:latin typeface="Arial Narrow"/>
                <a:ea typeface="Times New Roman"/>
              </a:rPr>
              <a:t>. If we take 20 digits we represent to one part in 10</a:t>
            </a:r>
            <a:r>
              <a:rPr lang="en-US" baseline="30000" dirty="0">
                <a:solidFill>
                  <a:schemeClr val="bg1"/>
                </a:solidFill>
                <a:effectLst/>
                <a:latin typeface="Arial Narrow"/>
                <a:ea typeface="Times New Roman"/>
              </a:rPr>
              <a:t>20</a:t>
            </a:r>
            <a:r>
              <a:rPr lang="en-US" dirty="0">
                <a:solidFill>
                  <a:schemeClr val="bg1"/>
                </a:solidFill>
                <a:effectLst/>
                <a:latin typeface="Arial Narrow"/>
                <a:ea typeface="Times New Roman"/>
              </a:rPr>
              <a:t>.</a:t>
            </a:r>
            <a:endParaRPr lang="en-US" dirty="0">
              <a:solidFill>
                <a:schemeClr val="bg1"/>
              </a:solidFill>
              <a:effectLst/>
              <a:latin typeface="Times New Roman"/>
              <a:ea typeface="Times New Roman"/>
            </a:endParaRPr>
          </a:p>
          <a:p>
            <a:pPr marL="0" marR="0">
              <a:spcBef>
                <a:spcPts val="0"/>
              </a:spcBef>
              <a:spcAft>
                <a:spcPts val="0"/>
              </a:spcAft>
              <a:tabLst>
                <a:tab pos="228600" algn="l"/>
              </a:tabLst>
            </a:pPr>
            <a:r>
              <a:rPr lang="en-US" dirty="0">
                <a:solidFill>
                  <a:schemeClr val="bg1"/>
                </a:solidFill>
                <a:effectLst/>
                <a:latin typeface="Arial Narrow"/>
                <a:ea typeface="Times New Roman"/>
              </a:rPr>
              <a:t> </a:t>
            </a:r>
            <a:endParaRPr lang="en-US" dirty="0">
              <a:solidFill>
                <a:schemeClr val="bg1"/>
              </a:solidFill>
              <a:effectLst/>
              <a:latin typeface="Times New Roman"/>
              <a:ea typeface="Times New Roman"/>
            </a:endParaRPr>
          </a:p>
          <a:p>
            <a:pPr marL="0" marR="0">
              <a:spcBef>
                <a:spcPts val="0"/>
              </a:spcBef>
              <a:spcAft>
                <a:spcPts val="0"/>
              </a:spcAft>
              <a:tabLst>
                <a:tab pos="228600" algn="l"/>
              </a:tabLst>
            </a:pPr>
            <a:r>
              <a:rPr lang="en-US" b="1" dirty="0">
                <a:solidFill>
                  <a:schemeClr val="bg1"/>
                </a:solidFill>
                <a:effectLst/>
                <a:latin typeface="Arial Narrow"/>
                <a:ea typeface="Times New Roman"/>
              </a:rPr>
              <a:t>Accuracy</a:t>
            </a:r>
            <a:r>
              <a:rPr lang="en-US" dirty="0">
                <a:solidFill>
                  <a:schemeClr val="bg1"/>
                </a:solidFill>
                <a:effectLst/>
                <a:latin typeface="Arial Narrow"/>
                <a:ea typeface="Times New Roman"/>
              </a:rPr>
              <a:t> The difference between the representation of a number and its actual value is a measure of its accuracy; for example, if we measure the temperature of a liquid as 51.32 and its actual temperature is 51.34 , the accuracy is 0.02. It is tempting to confuse accuracy and precision. They are not the same. For example, the temperature of the liquid may be measured as 51.320001 which is a precision of 8 significant figures, but, if its actual temperature is 51.34 the accuracy is only to three significant figures. </a:t>
            </a:r>
            <a:endParaRPr lang="en-US" dirty="0">
              <a:solidFill>
                <a:schemeClr val="bg1"/>
              </a:solidFill>
              <a:effectLst/>
              <a:latin typeface="Times New Roman"/>
              <a:ea typeface="Times New Roman"/>
            </a:endParaRPr>
          </a:p>
          <a:p>
            <a:pPr marL="0" marR="0">
              <a:spcBef>
                <a:spcPts val="0"/>
              </a:spcBef>
              <a:spcAft>
                <a:spcPts val="0"/>
              </a:spcAft>
              <a:tabLst>
                <a:tab pos="228600" algn="l"/>
              </a:tabLst>
            </a:pPr>
            <a:r>
              <a:rPr lang="en-US" dirty="0">
                <a:solidFill>
                  <a:schemeClr val="bg1"/>
                </a:solidFill>
                <a:effectLst/>
                <a:latin typeface="Arial Narrow"/>
                <a:ea typeface="Times New Roman"/>
              </a:rPr>
              <a:t> </a:t>
            </a:r>
            <a:endParaRPr lang="en-US" dirty="0">
              <a:solidFill>
                <a:schemeClr val="bg1"/>
              </a:solidFill>
              <a:effectLst/>
              <a:latin typeface="Times New Roman"/>
              <a:ea typeface="Times New Roman"/>
            </a:endParaRPr>
          </a:p>
          <a:p>
            <a:pPr marL="0" marR="0">
              <a:spcBef>
                <a:spcPts val="0"/>
              </a:spcBef>
              <a:spcAft>
                <a:spcPts val="0"/>
              </a:spcAft>
              <a:tabLst>
                <a:tab pos="228600" algn="l"/>
              </a:tabLst>
            </a:pPr>
            <a:r>
              <a:rPr lang="en-US" b="1" dirty="0">
                <a:solidFill>
                  <a:schemeClr val="bg1"/>
                </a:solidFill>
                <a:effectLst/>
                <a:latin typeface="Arial Narrow"/>
                <a:ea typeface="Times New Roman"/>
              </a:rPr>
              <a:t>Errors</a:t>
            </a:r>
            <a:r>
              <a:rPr lang="en-US" dirty="0">
                <a:solidFill>
                  <a:schemeClr val="bg1"/>
                </a:solidFill>
                <a:effectLst/>
                <a:latin typeface="Arial Narrow"/>
                <a:ea typeface="Times New Roman"/>
              </a:rPr>
              <a:t> You could say that an error is </a:t>
            </a:r>
            <a:r>
              <a:rPr lang="en-US" dirty="0" smtClean="0">
                <a:solidFill>
                  <a:schemeClr val="bg1"/>
                </a:solidFill>
                <a:effectLst/>
                <a:latin typeface="Arial Narrow"/>
                <a:ea typeface="Times New Roman"/>
              </a:rPr>
              <a:t>a </a:t>
            </a:r>
            <a:r>
              <a:rPr lang="en-US" dirty="0">
                <a:solidFill>
                  <a:schemeClr val="bg1"/>
                </a:solidFill>
                <a:effectLst/>
                <a:latin typeface="Arial Narrow"/>
                <a:ea typeface="Times New Roman"/>
              </a:rPr>
              <a:t>measure of accuracy; that is, error = true value – actual value. This is true. However, what matters to us as computer designers, programmers, and users is how errors arise, how they are controlled, and how their effects are minimalized.</a:t>
            </a:r>
            <a:endParaRPr lang="en-US" dirty="0">
              <a:solidFill>
                <a:schemeClr val="bg1"/>
              </a:solidFill>
              <a:effectLst/>
              <a:latin typeface="Times New Roman"/>
              <a:ea typeface="Times New Roman"/>
            </a:endParaRPr>
          </a:p>
          <a:p>
            <a:pPr marL="0" marR="0">
              <a:spcBef>
                <a:spcPts val="0"/>
              </a:spcBef>
              <a:spcAft>
                <a:spcPts val="0"/>
              </a:spcAft>
              <a:tabLst>
                <a:tab pos="228600" algn="l"/>
              </a:tabLst>
            </a:pPr>
            <a:r>
              <a:rPr lang="en-US" dirty="0">
                <a:effectLst/>
                <a:latin typeface="Arial Narrow"/>
                <a:ea typeface="Times New Roman"/>
              </a:rPr>
              <a:t> </a:t>
            </a:r>
            <a:endParaRPr lang="en-US" dirty="0">
              <a:effectLst/>
              <a:latin typeface="Times New Roman"/>
              <a:ea typeface="Times New Roman"/>
            </a:endParaRPr>
          </a:p>
        </p:txBody>
      </p:sp>
    </p:spTree>
    <p:extLst>
      <p:ext uri="{BB962C8B-B14F-4D97-AF65-F5344CB8AC3E}">
        <p14:creationId xmlns:p14="http://schemas.microsoft.com/office/powerpoint/2010/main" val="563273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15</a:t>
            </a:fld>
            <a:endParaRPr lang="en-GB"/>
          </a:p>
        </p:txBody>
      </p:sp>
      <p:sp>
        <p:nvSpPr>
          <p:cNvPr id="6" name="Text Box 2"/>
          <p:cNvSpPr txBox="1">
            <a:spLocks noChangeArrowheads="1"/>
          </p:cNvSpPr>
          <p:nvPr/>
        </p:nvSpPr>
        <p:spPr bwMode="auto">
          <a:xfrm>
            <a:off x="611560" y="476672"/>
            <a:ext cx="7488832" cy="5864001"/>
          </a:xfrm>
          <a:prstGeom prst="rect">
            <a:avLst/>
          </a:prstGeom>
          <a:solidFill>
            <a:schemeClr val="accent1">
              <a:lumMod val="20000"/>
              <a:lumOff val="80000"/>
            </a:schemeClr>
          </a:solidFill>
          <a:ln w="9525">
            <a:solidFill>
              <a:srgbClr val="000000"/>
            </a:solidFill>
            <a:miter lim="800000"/>
            <a:headEnd/>
            <a:tailEnd/>
          </a:ln>
        </p:spPr>
        <p:txBody>
          <a:bodyPr rot="0" vert="horz" wrap="square" lIns="91440" tIns="45720" rIns="91440" bIns="45720" anchor="t" anchorCtr="0">
            <a:noAutofit/>
          </a:bodyPr>
          <a:lstStyle/>
          <a:p>
            <a:pPr marL="0" marR="0" algn="ctr">
              <a:spcBef>
                <a:spcPts val="0"/>
              </a:spcBef>
              <a:spcAft>
                <a:spcPts val="0"/>
              </a:spcAft>
            </a:pPr>
            <a:r>
              <a:rPr lang="en-US" sz="2000" b="1" dirty="0">
                <a:solidFill>
                  <a:schemeClr val="bg1"/>
                </a:solidFill>
                <a:effectLst/>
                <a:latin typeface="Arial Narrow"/>
                <a:ea typeface="Times New Roman"/>
              </a:rPr>
              <a:t>Range, Precision, Accuracy and Errors</a:t>
            </a:r>
            <a:endParaRPr lang="en-US" sz="2000" dirty="0">
              <a:solidFill>
                <a:schemeClr val="bg1"/>
              </a:solidFill>
              <a:effectLst/>
              <a:latin typeface="Times New Roman"/>
              <a:ea typeface="Times New Roman"/>
            </a:endParaRPr>
          </a:p>
          <a:p>
            <a:pPr marL="0" marR="0">
              <a:spcBef>
                <a:spcPts val="0"/>
              </a:spcBef>
              <a:spcAft>
                <a:spcPts val="0"/>
              </a:spcAft>
            </a:pPr>
            <a:r>
              <a:rPr lang="en-US" dirty="0">
                <a:solidFill>
                  <a:schemeClr val="bg1"/>
                </a:solidFill>
                <a:effectLst/>
                <a:latin typeface="Arial Narrow"/>
                <a:ea typeface="Times New Roman"/>
              </a:rPr>
              <a:t> </a:t>
            </a:r>
            <a:endParaRPr lang="en-US" sz="1000" dirty="0">
              <a:solidFill>
                <a:schemeClr val="bg1"/>
              </a:solidFill>
              <a:effectLst/>
              <a:latin typeface="Times New Roman"/>
              <a:ea typeface="Times New Roman"/>
            </a:endParaRPr>
          </a:p>
          <a:p>
            <a:pPr marL="0" marR="0">
              <a:spcBef>
                <a:spcPts val="0"/>
              </a:spcBef>
              <a:spcAft>
                <a:spcPts val="0"/>
              </a:spcAft>
              <a:tabLst>
                <a:tab pos="228600" algn="l"/>
              </a:tabLst>
            </a:pPr>
            <a:r>
              <a:rPr lang="en-US" dirty="0" smtClean="0">
                <a:solidFill>
                  <a:schemeClr val="bg1"/>
                </a:solidFill>
                <a:effectLst/>
                <a:latin typeface="Arial Narrow"/>
                <a:ea typeface="Times New Roman"/>
              </a:rPr>
              <a:t>A </a:t>
            </a:r>
            <a:r>
              <a:rPr lang="en-US" dirty="0">
                <a:solidFill>
                  <a:schemeClr val="bg1"/>
                </a:solidFill>
                <a:effectLst/>
                <a:latin typeface="Arial Narrow"/>
                <a:ea typeface="Times New Roman"/>
              </a:rPr>
              <a:t>good example of the problems of precision and accuracy in binary arithmetic arises with binary fractions. </a:t>
            </a:r>
            <a:r>
              <a:rPr lang="en-US" dirty="0" smtClean="0">
                <a:solidFill>
                  <a:schemeClr val="bg1"/>
                </a:solidFill>
                <a:effectLst/>
                <a:latin typeface="Arial Narrow"/>
                <a:ea typeface="Times New Roman"/>
              </a:rPr>
              <a:t>A </a:t>
            </a:r>
            <a:r>
              <a:rPr lang="en-US" dirty="0">
                <a:solidFill>
                  <a:schemeClr val="bg1"/>
                </a:solidFill>
                <a:effectLst/>
                <a:latin typeface="Arial Narrow"/>
                <a:ea typeface="Times New Roman"/>
              </a:rPr>
              <a:t>decimal integer can be exactly represented in binary form given sufficient bits for the </a:t>
            </a:r>
            <a:r>
              <a:rPr lang="en-US" dirty="0" smtClean="0">
                <a:solidFill>
                  <a:schemeClr val="bg1"/>
                </a:solidFill>
                <a:effectLst/>
                <a:latin typeface="Arial Narrow"/>
                <a:ea typeface="Times New Roman"/>
              </a:rPr>
              <a:t>representation. In </a:t>
            </a:r>
            <a:r>
              <a:rPr lang="en-US" dirty="0">
                <a:solidFill>
                  <a:schemeClr val="bg1"/>
                </a:solidFill>
                <a:effectLst/>
                <a:latin typeface="Arial Narrow"/>
                <a:ea typeface="Times New Roman"/>
              </a:rPr>
              <a:t>positional notation the bits of a binary fraction are 0.1</a:t>
            </a:r>
            <a:r>
              <a:rPr lang="en-US" baseline="-25000" dirty="0">
                <a:solidFill>
                  <a:schemeClr val="bg1"/>
                </a:solidFill>
                <a:effectLst/>
                <a:latin typeface="Arial Narrow"/>
                <a:ea typeface="Times New Roman"/>
              </a:rPr>
              <a:t>2</a:t>
            </a:r>
            <a:r>
              <a:rPr lang="en-US" dirty="0">
                <a:solidFill>
                  <a:schemeClr val="bg1"/>
                </a:solidFill>
                <a:effectLst/>
                <a:latin typeface="Arial Narrow"/>
                <a:ea typeface="Times New Roman"/>
              </a:rPr>
              <a:t> = 0.5, 0.01</a:t>
            </a:r>
            <a:r>
              <a:rPr lang="en-US" baseline="-25000" dirty="0">
                <a:solidFill>
                  <a:schemeClr val="bg1"/>
                </a:solidFill>
                <a:effectLst/>
                <a:latin typeface="Arial Narrow"/>
                <a:ea typeface="Times New Roman"/>
              </a:rPr>
              <a:t>2</a:t>
            </a:r>
            <a:r>
              <a:rPr lang="en-US" dirty="0">
                <a:solidFill>
                  <a:schemeClr val="bg1"/>
                </a:solidFill>
                <a:effectLst/>
                <a:latin typeface="Arial Narrow"/>
                <a:ea typeface="Times New Roman"/>
              </a:rPr>
              <a:t> = 0.25, 0.001</a:t>
            </a:r>
            <a:r>
              <a:rPr lang="en-US" baseline="-25000" dirty="0">
                <a:solidFill>
                  <a:schemeClr val="bg1"/>
                </a:solidFill>
                <a:effectLst/>
                <a:latin typeface="Arial Narrow"/>
                <a:ea typeface="Times New Roman"/>
              </a:rPr>
              <a:t>2</a:t>
            </a:r>
            <a:r>
              <a:rPr lang="en-US" dirty="0">
                <a:solidFill>
                  <a:schemeClr val="bg1"/>
                </a:solidFill>
                <a:effectLst/>
                <a:latin typeface="Arial Narrow"/>
                <a:ea typeface="Times New Roman"/>
              </a:rPr>
              <a:t> = 0.125, 0.0001</a:t>
            </a:r>
            <a:r>
              <a:rPr lang="en-US" baseline="-25000" dirty="0">
                <a:solidFill>
                  <a:schemeClr val="bg1"/>
                </a:solidFill>
                <a:effectLst/>
                <a:latin typeface="Arial Narrow"/>
                <a:ea typeface="Times New Roman"/>
              </a:rPr>
              <a:t>2</a:t>
            </a:r>
            <a:r>
              <a:rPr lang="en-US" dirty="0">
                <a:solidFill>
                  <a:schemeClr val="bg1"/>
                </a:solidFill>
                <a:effectLst/>
                <a:latin typeface="Arial Narrow"/>
                <a:ea typeface="Times New Roman"/>
              </a:rPr>
              <a:t> = 0.0625</a:t>
            </a:r>
            <a:r>
              <a:rPr lang="en-US" baseline="-25000" dirty="0">
                <a:solidFill>
                  <a:schemeClr val="bg1"/>
                </a:solidFill>
                <a:effectLst/>
                <a:latin typeface="Arial Narrow"/>
                <a:ea typeface="Times New Roman"/>
              </a:rPr>
              <a:t>10</a:t>
            </a:r>
            <a:r>
              <a:rPr lang="en-US" dirty="0">
                <a:solidFill>
                  <a:schemeClr val="bg1"/>
                </a:solidFill>
                <a:effectLst/>
                <a:latin typeface="Arial Narrow"/>
                <a:ea typeface="Times New Roman"/>
              </a:rPr>
              <a:t>.  </a:t>
            </a:r>
            <a:r>
              <a:rPr lang="en-US" dirty="0" smtClean="0">
                <a:solidFill>
                  <a:schemeClr val="bg1"/>
                </a:solidFill>
                <a:effectLst/>
                <a:latin typeface="Arial Narrow"/>
                <a:ea typeface="Times New Roman"/>
              </a:rPr>
              <a:t>Not </a:t>
            </a:r>
            <a:r>
              <a:rPr lang="en-US" dirty="0">
                <a:solidFill>
                  <a:schemeClr val="bg1"/>
                </a:solidFill>
                <a:effectLst/>
                <a:latin typeface="Arial Narrow"/>
                <a:ea typeface="Times New Roman"/>
              </a:rPr>
              <a:t>all decimal fractions cannot be represented exactly in binary </a:t>
            </a:r>
            <a:r>
              <a:rPr lang="en-US" dirty="0" smtClean="0">
                <a:solidFill>
                  <a:schemeClr val="bg1"/>
                </a:solidFill>
                <a:effectLst/>
                <a:latin typeface="Arial Narrow"/>
                <a:ea typeface="Times New Roman"/>
              </a:rPr>
              <a:t>form. </a:t>
            </a:r>
            <a:r>
              <a:rPr lang="en-US" dirty="0">
                <a:solidFill>
                  <a:schemeClr val="bg1"/>
                </a:solidFill>
                <a:effectLst/>
                <a:latin typeface="Arial Narrow"/>
                <a:ea typeface="Times New Roman"/>
              </a:rPr>
              <a:t>For example, 0.1</a:t>
            </a:r>
            <a:r>
              <a:rPr lang="en-US" baseline="-25000" dirty="0">
                <a:solidFill>
                  <a:schemeClr val="bg1"/>
                </a:solidFill>
                <a:effectLst/>
                <a:latin typeface="Arial Narrow"/>
                <a:ea typeface="Times New Roman"/>
              </a:rPr>
              <a:t>10</a:t>
            </a:r>
            <a:r>
              <a:rPr lang="en-US" dirty="0">
                <a:solidFill>
                  <a:schemeClr val="bg1"/>
                </a:solidFill>
                <a:effectLst/>
                <a:latin typeface="Arial Narrow"/>
                <a:ea typeface="Times New Roman"/>
              </a:rPr>
              <a:t> = </a:t>
            </a:r>
            <a:r>
              <a:rPr lang="en-US" dirty="0" smtClean="0">
                <a:solidFill>
                  <a:schemeClr val="bg1"/>
                </a:solidFill>
                <a:effectLst/>
                <a:latin typeface="Arial Narrow"/>
                <a:ea typeface="Times New Roman"/>
              </a:rPr>
              <a:t>0.000110011001100110011…</a:t>
            </a:r>
            <a:r>
              <a:rPr lang="en-US" baseline="-25000" dirty="0" smtClean="0">
                <a:solidFill>
                  <a:schemeClr val="bg1"/>
                </a:solidFill>
                <a:effectLst/>
                <a:latin typeface="Arial Narrow"/>
                <a:ea typeface="Times New Roman"/>
              </a:rPr>
              <a:t>2</a:t>
            </a:r>
            <a:r>
              <a:rPr lang="en-US" dirty="0">
                <a:solidFill>
                  <a:schemeClr val="bg1"/>
                </a:solidFill>
                <a:effectLst/>
                <a:latin typeface="Arial Narrow"/>
                <a:ea typeface="Times New Roman"/>
              </a:rPr>
              <a:t>. </a:t>
            </a:r>
            <a:r>
              <a:rPr lang="en-US" dirty="0" smtClean="0">
                <a:solidFill>
                  <a:schemeClr val="bg1"/>
                </a:solidFill>
                <a:effectLst/>
                <a:latin typeface="Arial Narrow"/>
                <a:ea typeface="Times New Roman"/>
              </a:rPr>
              <a:t>In </a:t>
            </a:r>
            <a:r>
              <a:rPr lang="en-US" dirty="0">
                <a:solidFill>
                  <a:schemeClr val="bg1"/>
                </a:solidFill>
                <a:effectLst/>
                <a:latin typeface="Arial Narrow"/>
                <a:ea typeface="Times New Roman"/>
              </a:rPr>
              <a:t>32 bits you can achieve a precision of 1 on 2</a:t>
            </a:r>
            <a:r>
              <a:rPr lang="en-US" baseline="30000" dirty="0">
                <a:solidFill>
                  <a:schemeClr val="bg1"/>
                </a:solidFill>
                <a:effectLst/>
                <a:latin typeface="Arial Narrow"/>
                <a:ea typeface="Times New Roman"/>
              </a:rPr>
              <a:t>32</a:t>
            </a:r>
            <a:r>
              <a:rPr lang="en-US" dirty="0">
                <a:solidFill>
                  <a:schemeClr val="bg1"/>
                </a:solidFill>
                <a:effectLst/>
                <a:latin typeface="Arial Narrow"/>
                <a:ea typeface="Times New Roman"/>
              </a:rPr>
              <a:t>.</a:t>
            </a:r>
            <a:endParaRPr lang="en-US" sz="2000" dirty="0">
              <a:solidFill>
                <a:schemeClr val="bg1"/>
              </a:solidFill>
              <a:effectLst/>
              <a:latin typeface="Times New Roman"/>
              <a:ea typeface="Times New Roman"/>
            </a:endParaRPr>
          </a:p>
          <a:p>
            <a:pPr marL="0" marR="0">
              <a:spcBef>
                <a:spcPts val="0"/>
              </a:spcBef>
              <a:spcAft>
                <a:spcPts val="0"/>
              </a:spcAft>
              <a:tabLst>
                <a:tab pos="228600" algn="l"/>
              </a:tabLst>
            </a:pPr>
            <a:endParaRPr lang="en-US" sz="1000" dirty="0">
              <a:solidFill>
                <a:schemeClr val="bg1"/>
              </a:solidFill>
              <a:latin typeface="Arial Narrow"/>
              <a:ea typeface="Times New Roman"/>
            </a:endParaRPr>
          </a:p>
          <a:p>
            <a:pPr marL="0" marR="0">
              <a:spcBef>
                <a:spcPts val="0"/>
              </a:spcBef>
              <a:spcAft>
                <a:spcPts val="0"/>
              </a:spcAft>
              <a:tabLst>
                <a:tab pos="228600" algn="l"/>
              </a:tabLst>
            </a:pPr>
            <a:r>
              <a:rPr lang="en-US" dirty="0" smtClean="0">
                <a:solidFill>
                  <a:schemeClr val="bg1"/>
                </a:solidFill>
                <a:effectLst/>
                <a:latin typeface="Arial Narrow"/>
                <a:ea typeface="Times New Roman"/>
              </a:rPr>
              <a:t>Probably </a:t>
            </a:r>
            <a:r>
              <a:rPr lang="en-US" dirty="0">
                <a:solidFill>
                  <a:schemeClr val="bg1"/>
                </a:solidFill>
                <a:effectLst/>
                <a:latin typeface="Arial Narrow"/>
                <a:ea typeface="Times New Roman"/>
              </a:rPr>
              <a:t>the most documented failure of decimal/binary arithmetic is the Patriot Missile failure. A Patriot </a:t>
            </a:r>
            <a:r>
              <a:rPr lang="en-US" dirty="0" smtClean="0">
                <a:solidFill>
                  <a:schemeClr val="bg1"/>
                </a:solidFill>
                <a:effectLst/>
                <a:latin typeface="Arial Narrow"/>
                <a:ea typeface="Times New Roman"/>
              </a:rPr>
              <a:t>antimissile is </a:t>
            </a:r>
            <a:r>
              <a:rPr lang="en-US" dirty="0">
                <a:solidFill>
                  <a:schemeClr val="bg1"/>
                </a:solidFill>
                <a:effectLst/>
                <a:latin typeface="Arial Narrow"/>
                <a:ea typeface="Times New Roman"/>
              </a:rPr>
              <a:t>intended to detonate and release about 1,000 pellets in front of its target at a distance of 5 – 10 m. Any further away and the chance of sufficient pellets being able to destroy the target is very low.</a:t>
            </a:r>
            <a:endParaRPr lang="en-US" sz="2000" dirty="0">
              <a:solidFill>
                <a:schemeClr val="bg1"/>
              </a:solidFill>
              <a:effectLst/>
              <a:latin typeface="Times New Roman"/>
              <a:ea typeface="Times New Roman"/>
            </a:endParaRPr>
          </a:p>
          <a:p>
            <a:pPr marL="0" marR="0">
              <a:spcBef>
                <a:spcPts val="0"/>
              </a:spcBef>
              <a:spcAft>
                <a:spcPts val="0"/>
              </a:spcAft>
              <a:tabLst>
                <a:tab pos="228600" algn="l"/>
              </a:tabLst>
            </a:pPr>
            <a:endParaRPr lang="en-US" sz="1000" dirty="0" smtClean="0">
              <a:solidFill>
                <a:schemeClr val="bg1"/>
              </a:solidFill>
              <a:effectLst/>
              <a:latin typeface="Arial Narrow"/>
              <a:ea typeface="Times New Roman"/>
            </a:endParaRPr>
          </a:p>
          <a:p>
            <a:pPr marL="0" marR="0">
              <a:spcBef>
                <a:spcPts val="0"/>
              </a:spcBef>
              <a:spcAft>
                <a:spcPts val="0"/>
              </a:spcAft>
              <a:tabLst>
                <a:tab pos="228600" algn="l"/>
              </a:tabLst>
            </a:pPr>
            <a:r>
              <a:rPr lang="en-US" dirty="0" smtClean="0">
                <a:solidFill>
                  <a:schemeClr val="bg1"/>
                </a:solidFill>
                <a:effectLst/>
                <a:latin typeface="Arial Narrow"/>
                <a:ea typeface="Times New Roman"/>
              </a:rPr>
              <a:t>The </a:t>
            </a:r>
            <a:r>
              <a:rPr lang="en-US" dirty="0">
                <a:solidFill>
                  <a:schemeClr val="bg1"/>
                </a:solidFill>
                <a:effectLst/>
                <a:latin typeface="Arial Narrow"/>
                <a:ea typeface="Times New Roman"/>
              </a:rPr>
              <a:t>Patriot’s software uses 24-bit precision arithmetic and the system clock is updated every 0.1 second. The tracking accuracy is related to the absolute error in the accumulated time; that </a:t>
            </a:r>
            <a:r>
              <a:rPr lang="en-US" dirty="0" smtClean="0">
                <a:solidFill>
                  <a:schemeClr val="bg1"/>
                </a:solidFill>
                <a:effectLst/>
                <a:latin typeface="Arial Narrow"/>
                <a:ea typeface="Times New Roman"/>
              </a:rPr>
              <a:t>is the error increases with time.  </a:t>
            </a:r>
            <a:endParaRPr lang="en-US" sz="2000" dirty="0">
              <a:solidFill>
                <a:schemeClr val="bg1"/>
              </a:solidFill>
              <a:effectLst/>
              <a:latin typeface="Times New Roman"/>
              <a:ea typeface="Times New Roman"/>
            </a:endParaRPr>
          </a:p>
          <a:p>
            <a:pPr marL="0" marR="0">
              <a:spcBef>
                <a:spcPts val="0"/>
              </a:spcBef>
              <a:spcAft>
                <a:spcPts val="0"/>
              </a:spcAft>
              <a:tabLst>
                <a:tab pos="228600" algn="l"/>
              </a:tabLst>
            </a:pPr>
            <a:endParaRPr lang="en-US" sz="1000" dirty="0">
              <a:solidFill>
                <a:schemeClr val="bg1"/>
              </a:solidFill>
              <a:latin typeface="Arial Narrow"/>
              <a:ea typeface="Times New Roman"/>
            </a:endParaRPr>
          </a:p>
          <a:p>
            <a:pPr marL="0" marR="0">
              <a:spcBef>
                <a:spcPts val="0"/>
              </a:spcBef>
              <a:spcAft>
                <a:spcPts val="0"/>
              </a:spcAft>
              <a:tabLst>
                <a:tab pos="228600" algn="l"/>
              </a:tabLst>
            </a:pPr>
            <a:r>
              <a:rPr lang="en-US" dirty="0" smtClean="0">
                <a:solidFill>
                  <a:schemeClr val="bg1"/>
                </a:solidFill>
                <a:effectLst/>
                <a:latin typeface="Arial Narrow"/>
                <a:ea typeface="Times New Roman"/>
              </a:rPr>
              <a:t>In </a:t>
            </a:r>
            <a:r>
              <a:rPr lang="en-US" dirty="0">
                <a:solidFill>
                  <a:schemeClr val="bg1"/>
                </a:solidFill>
                <a:effectLst/>
                <a:latin typeface="Arial Narrow"/>
                <a:ea typeface="Times New Roman"/>
              </a:rPr>
              <a:t>1991 during the first Iraq war a Patriot battery at Dhahran has been operating for over 100 hours. </a:t>
            </a:r>
            <a:r>
              <a:rPr lang="en-US" dirty="0" smtClean="0">
                <a:solidFill>
                  <a:schemeClr val="bg1"/>
                </a:solidFill>
                <a:effectLst/>
                <a:latin typeface="Arial Narrow"/>
                <a:ea typeface="Times New Roman"/>
              </a:rPr>
              <a:t>The </a:t>
            </a:r>
            <a:r>
              <a:rPr lang="en-US" dirty="0">
                <a:solidFill>
                  <a:schemeClr val="bg1"/>
                </a:solidFill>
                <a:effectLst/>
                <a:latin typeface="Arial Narrow"/>
                <a:ea typeface="Times New Roman"/>
              </a:rPr>
              <a:t>accumulated error in the clock had </a:t>
            </a:r>
            <a:r>
              <a:rPr lang="en-US" dirty="0" smtClean="0">
                <a:solidFill>
                  <a:schemeClr val="bg1"/>
                </a:solidFill>
                <a:effectLst/>
                <a:latin typeface="Arial Narrow"/>
                <a:ea typeface="Times New Roman"/>
              </a:rPr>
              <a:t>0.3433s </a:t>
            </a:r>
            <a:r>
              <a:rPr lang="en-US" dirty="0">
                <a:solidFill>
                  <a:schemeClr val="bg1"/>
                </a:solidFill>
                <a:effectLst/>
                <a:latin typeface="Arial Narrow"/>
                <a:ea typeface="Times New Roman"/>
              </a:rPr>
              <a:t>which corresponds to an error in the estimation of the target position </a:t>
            </a:r>
            <a:r>
              <a:rPr lang="en-US" dirty="0" smtClean="0">
                <a:solidFill>
                  <a:schemeClr val="bg1"/>
                </a:solidFill>
                <a:effectLst/>
                <a:latin typeface="Arial Narrow"/>
                <a:ea typeface="Times New Roman"/>
              </a:rPr>
              <a:t>of </a:t>
            </a:r>
            <a:r>
              <a:rPr lang="en-US" dirty="0">
                <a:solidFill>
                  <a:schemeClr val="bg1"/>
                </a:solidFill>
                <a:effectLst/>
                <a:latin typeface="Arial Narrow"/>
                <a:ea typeface="Times New Roman"/>
              </a:rPr>
              <a:t>about 667 m. </a:t>
            </a:r>
            <a:r>
              <a:rPr lang="en-US" dirty="0" smtClean="0">
                <a:solidFill>
                  <a:schemeClr val="bg1"/>
                </a:solidFill>
                <a:effectLst/>
                <a:latin typeface="Arial Narrow"/>
                <a:ea typeface="Times New Roman"/>
              </a:rPr>
              <a:t>An incoming </a:t>
            </a:r>
            <a:r>
              <a:rPr lang="en-US" dirty="0">
                <a:solidFill>
                  <a:schemeClr val="bg1"/>
                </a:solidFill>
                <a:effectLst/>
                <a:latin typeface="Arial Narrow"/>
                <a:ea typeface="Times New Roman"/>
              </a:rPr>
              <a:t>SCUD was not intercepted and 28 US soldiers were killed. </a:t>
            </a:r>
            <a:endParaRPr lang="en-US" dirty="0" smtClean="0">
              <a:solidFill>
                <a:schemeClr val="bg1"/>
              </a:solidFill>
              <a:effectLst/>
              <a:latin typeface="Arial Narrow"/>
              <a:ea typeface="Times New Roman"/>
            </a:endParaRPr>
          </a:p>
        </p:txBody>
      </p:sp>
    </p:spTree>
    <p:extLst>
      <p:ext uri="{BB962C8B-B14F-4D97-AF65-F5344CB8AC3E}">
        <p14:creationId xmlns:p14="http://schemas.microsoft.com/office/powerpoint/2010/main" val="6346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16</a:t>
            </a:fld>
            <a:endParaRPr lang="en-GB"/>
          </a:p>
        </p:txBody>
      </p:sp>
      <p:sp>
        <p:nvSpPr>
          <p:cNvPr id="14" name="Rectangle 13"/>
          <p:cNvSpPr/>
          <p:nvPr/>
        </p:nvSpPr>
        <p:spPr>
          <a:xfrm>
            <a:off x="251520" y="455294"/>
            <a:ext cx="8100392" cy="5924699"/>
          </a:xfrm>
          <a:prstGeom prst="rect">
            <a:avLst/>
          </a:prstGeom>
        </p:spPr>
        <p:txBody>
          <a:bodyPr wrap="square">
            <a:spAutoFit/>
          </a:bodyPr>
          <a:lstStyle/>
          <a:p>
            <a:r>
              <a:rPr lang="en-US" b="1" dirty="0" smtClean="0"/>
              <a:t>Signed </a:t>
            </a:r>
            <a:r>
              <a:rPr lang="en-US" b="1" dirty="0"/>
              <a:t>Integers</a:t>
            </a:r>
            <a:endParaRPr lang="en-US" dirty="0"/>
          </a:p>
          <a:p>
            <a:r>
              <a:rPr lang="en-US" sz="900" dirty="0"/>
              <a:t> </a:t>
            </a:r>
          </a:p>
          <a:p>
            <a:r>
              <a:rPr lang="en-US" dirty="0" smtClean="0"/>
              <a:t>Negative </a:t>
            </a:r>
            <a:r>
              <a:rPr lang="en-US" dirty="0"/>
              <a:t>numbers can be represented in many different </a:t>
            </a:r>
            <a:r>
              <a:rPr lang="en-US" dirty="0" smtClean="0"/>
              <a:t>ways. Computer </a:t>
            </a:r>
            <a:r>
              <a:rPr lang="en-US" dirty="0"/>
              <a:t>designers have adopted three techniques: sign and </a:t>
            </a:r>
            <a:r>
              <a:rPr lang="en-US" dirty="0" smtClean="0"/>
              <a:t>magnitude, </a:t>
            </a:r>
            <a:r>
              <a:rPr lang="en-US" dirty="0"/>
              <a:t>two’s </a:t>
            </a:r>
            <a:r>
              <a:rPr lang="en-US" dirty="0" smtClean="0"/>
              <a:t>complement, </a:t>
            </a:r>
            <a:r>
              <a:rPr lang="en-US" dirty="0"/>
              <a:t>and biased representation. </a:t>
            </a:r>
            <a:endParaRPr lang="en-US" dirty="0" smtClean="0"/>
          </a:p>
          <a:p>
            <a:endParaRPr lang="en-US" sz="900" dirty="0" smtClean="0"/>
          </a:p>
          <a:p>
            <a:r>
              <a:rPr lang="en-US" b="1" dirty="0" smtClean="0"/>
              <a:t>Sign </a:t>
            </a:r>
            <a:r>
              <a:rPr lang="en-US" b="1" dirty="0"/>
              <a:t>and Magnitude Representation</a:t>
            </a:r>
            <a:endParaRPr lang="en-US" dirty="0"/>
          </a:p>
          <a:p>
            <a:r>
              <a:rPr lang="en-US" sz="1000" dirty="0"/>
              <a:t> </a:t>
            </a:r>
          </a:p>
          <a:p>
            <a:r>
              <a:rPr lang="en-US" dirty="0"/>
              <a:t>An </a:t>
            </a:r>
            <a:r>
              <a:rPr lang="en-US" i="1" dirty="0"/>
              <a:t>n</a:t>
            </a:r>
            <a:r>
              <a:rPr lang="en-US" dirty="0"/>
              <a:t>-bit word has 2</a:t>
            </a:r>
            <a:r>
              <a:rPr lang="en-US" baseline="30000" dirty="0"/>
              <a:t>n</a:t>
            </a:r>
            <a:r>
              <a:rPr lang="en-US" dirty="0"/>
              <a:t> possible </a:t>
            </a:r>
            <a:r>
              <a:rPr lang="en-US" dirty="0" smtClean="0"/>
              <a:t>values </a:t>
            </a:r>
            <a:r>
              <a:rPr lang="en-US" dirty="0"/>
              <a:t>from 0 to 2</a:t>
            </a:r>
            <a:r>
              <a:rPr lang="en-US" baseline="30000" dirty="0"/>
              <a:t>n</a:t>
            </a:r>
            <a:r>
              <a:rPr lang="en-US" dirty="0"/>
              <a:t> – 1; for example, an eight-bit word can represent the numbers 0, 1,..., 254, 255. One way of representing a negative number is to take the most-significant bit and reserve it to indicate the sign of the number. </a:t>
            </a:r>
            <a:endParaRPr lang="en-US" dirty="0" smtClean="0"/>
          </a:p>
          <a:p>
            <a:endParaRPr lang="en-US" sz="900" dirty="0"/>
          </a:p>
          <a:p>
            <a:r>
              <a:rPr lang="en-US" dirty="0" smtClean="0"/>
              <a:t>By convention 0 represents </a:t>
            </a:r>
            <a:r>
              <a:rPr lang="en-US" dirty="0"/>
              <a:t>positive numbers and 1 </a:t>
            </a:r>
            <a:r>
              <a:rPr lang="en-US" dirty="0" smtClean="0"/>
              <a:t>represents negative </a:t>
            </a:r>
            <a:r>
              <a:rPr lang="en-US" dirty="0"/>
              <a:t>numbers</a:t>
            </a:r>
            <a:r>
              <a:rPr lang="en-US" dirty="0" smtClean="0"/>
              <a:t>.</a:t>
            </a:r>
          </a:p>
          <a:p>
            <a:endParaRPr lang="en-US" sz="900" dirty="0"/>
          </a:p>
          <a:p>
            <a:r>
              <a:rPr lang="en-US" dirty="0" smtClean="0"/>
              <a:t>The </a:t>
            </a:r>
            <a:r>
              <a:rPr lang="en-US" dirty="0"/>
              <a:t>value of a sign and magnitude number as (-1)</a:t>
            </a:r>
            <a:r>
              <a:rPr lang="en-US" baseline="30000" dirty="0"/>
              <a:t>S</a:t>
            </a:r>
            <a:r>
              <a:rPr lang="en-US" dirty="0"/>
              <a:t> x M, where S is the </a:t>
            </a:r>
            <a:r>
              <a:rPr lang="en-US" dirty="0" smtClean="0"/>
              <a:t>sign </a:t>
            </a:r>
            <a:r>
              <a:rPr lang="en-US" dirty="0"/>
              <a:t>bit and M is its magnitude. If S = 0, (-1)</a:t>
            </a:r>
            <a:r>
              <a:rPr lang="en-US" baseline="30000" dirty="0"/>
              <a:t>0</a:t>
            </a:r>
            <a:r>
              <a:rPr lang="en-US" dirty="0"/>
              <a:t> = +1 and the number is positive. If S = 1, (-1)</a:t>
            </a:r>
            <a:r>
              <a:rPr lang="en-US" baseline="30000" dirty="0"/>
              <a:t>1</a:t>
            </a:r>
            <a:r>
              <a:rPr lang="en-US" dirty="0"/>
              <a:t> = -1 and the number is negative; for example, in 8 bits we can interpret the </a:t>
            </a:r>
            <a:r>
              <a:rPr lang="en-US" dirty="0" smtClean="0"/>
              <a:t>numbers </a:t>
            </a:r>
            <a:r>
              <a:rPr lang="en-US" dirty="0"/>
              <a:t>00001101 and 10001101 </a:t>
            </a:r>
            <a:r>
              <a:rPr lang="en-US" dirty="0" smtClean="0"/>
              <a:t>as +13 and -13.</a:t>
            </a:r>
          </a:p>
          <a:p>
            <a:endParaRPr lang="en-GB" sz="900" dirty="0"/>
          </a:p>
          <a:p>
            <a:r>
              <a:rPr lang="en-GB" dirty="0" smtClean="0"/>
              <a:t>Sign and magnitude representation is not generally used because it requires separate adders and </a:t>
            </a:r>
            <a:r>
              <a:rPr lang="en-GB" dirty="0" err="1" smtClean="0"/>
              <a:t>subtractors</a:t>
            </a:r>
            <a:r>
              <a:rPr lang="en-GB" dirty="0" smtClean="0"/>
              <a:t>. However, it is used in floating-point arithmetic.</a:t>
            </a:r>
            <a:endParaRPr lang="en-US" dirty="0"/>
          </a:p>
        </p:txBody>
      </p:sp>
    </p:spTree>
    <p:extLst>
      <p:ext uri="{BB962C8B-B14F-4D97-AF65-F5344CB8AC3E}">
        <p14:creationId xmlns:p14="http://schemas.microsoft.com/office/powerpoint/2010/main" val="385002385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17</a:t>
            </a:fld>
            <a:endParaRPr lang="en-GB"/>
          </a:p>
        </p:txBody>
      </p:sp>
      <p:sp>
        <p:nvSpPr>
          <p:cNvPr id="6" name="Text Box 2"/>
          <p:cNvSpPr txBox="1">
            <a:spLocks noChangeArrowheads="1"/>
          </p:cNvSpPr>
          <p:nvPr/>
        </p:nvSpPr>
        <p:spPr bwMode="auto">
          <a:xfrm>
            <a:off x="539552" y="548680"/>
            <a:ext cx="7560840" cy="4968552"/>
          </a:xfrm>
          <a:prstGeom prst="rect">
            <a:avLst/>
          </a:prstGeom>
          <a:solidFill>
            <a:schemeClr val="accent1">
              <a:lumMod val="20000"/>
              <a:lumOff val="80000"/>
            </a:schemeClr>
          </a:solidFill>
          <a:ln w="9525">
            <a:solidFill>
              <a:srgbClr val="000000"/>
            </a:solidFill>
            <a:miter lim="800000"/>
            <a:headEnd/>
            <a:tailEnd/>
          </a:ln>
        </p:spPr>
        <p:txBody>
          <a:bodyPr rot="0" vert="horz" wrap="square" lIns="91440" tIns="45720" rIns="91440" bIns="45720" anchor="t" anchorCtr="0">
            <a:noAutofit/>
          </a:bodyPr>
          <a:lstStyle/>
          <a:p>
            <a:pPr marL="0" marR="0" algn="ctr">
              <a:spcBef>
                <a:spcPts val="0"/>
              </a:spcBef>
              <a:spcAft>
                <a:spcPts val="0"/>
              </a:spcAft>
            </a:pPr>
            <a:r>
              <a:rPr lang="en-US" sz="2400" b="1" dirty="0">
                <a:solidFill>
                  <a:schemeClr val="bg1"/>
                </a:solidFill>
                <a:effectLst/>
                <a:latin typeface="Arial"/>
                <a:ea typeface="Times New Roman"/>
              </a:rPr>
              <a:t>Complementary Arithmetic</a:t>
            </a:r>
            <a:endParaRPr lang="en-US" sz="2400" dirty="0">
              <a:solidFill>
                <a:schemeClr val="bg1"/>
              </a:solidFill>
              <a:effectLst/>
              <a:latin typeface="Times New Roman"/>
              <a:ea typeface="Times New Roman"/>
            </a:endParaRPr>
          </a:p>
          <a:p>
            <a:pPr marL="0" marR="0">
              <a:spcBef>
                <a:spcPts val="0"/>
              </a:spcBef>
              <a:spcAft>
                <a:spcPts val="0"/>
              </a:spcAft>
            </a:pPr>
            <a:r>
              <a:rPr lang="en-US" dirty="0">
                <a:solidFill>
                  <a:schemeClr val="bg1"/>
                </a:solidFill>
                <a:effectLst/>
                <a:latin typeface="Times New Roman"/>
                <a:ea typeface="Times New Roman"/>
              </a:rPr>
              <a:t> </a:t>
            </a:r>
            <a:endParaRPr lang="en-US" sz="2400" dirty="0">
              <a:solidFill>
                <a:schemeClr val="bg1"/>
              </a:solidFill>
              <a:effectLst/>
              <a:latin typeface="Times New Roman"/>
              <a:ea typeface="Times New Roman"/>
            </a:endParaRPr>
          </a:p>
          <a:p>
            <a:pPr marL="0" marR="0">
              <a:spcBef>
                <a:spcPts val="0"/>
              </a:spcBef>
              <a:spcAft>
                <a:spcPts val="0"/>
              </a:spcAft>
            </a:pPr>
            <a:r>
              <a:rPr lang="en-US" dirty="0" smtClean="0">
                <a:solidFill>
                  <a:schemeClr val="bg1"/>
                </a:solidFill>
                <a:effectLst/>
                <a:latin typeface="Arial"/>
                <a:ea typeface="Times New Roman"/>
              </a:rPr>
              <a:t>A </a:t>
            </a:r>
            <a:r>
              <a:rPr lang="en-US" dirty="0">
                <a:solidFill>
                  <a:schemeClr val="bg1"/>
                </a:solidFill>
                <a:effectLst/>
                <a:latin typeface="Arial"/>
                <a:ea typeface="Times New Roman"/>
              </a:rPr>
              <a:t>number and its </a:t>
            </a:r>
            <a:r>
              <a:rPr lang="en-US" i="1" dirty="0">
                <a:solidFill>
                  <a:schemeClr val="bg1"/>
                </a:solidFill>
                <a:effectLst/>
                <a:latin typeface="Arial"/>
                <a:ea typeface="Times New Roman"/>
              </a:rPr>
              <a:t>complement</a:t>
            </a:r>
            <a:r>
              <a:rPr lang="en-US" dirty="0">
                <a:solidFill>
                  <a:schemeClr val="bg1"/>
                </a:solidFill>
                <a:effectLst/>
                <a:latin typeface="Arial"/>
                <a:ea typeface="Times New Roman"/>
              </a:rPr>
              <a:t> add up to a constant; for example in nines complement arithmetic a digit and its complement add up to nine; the complement of 2 is 7 because 2 + 7 = 9. In </a:t>
            </a:r>
            <a:r>
              <a:rPr lang="en-US" i="1" dirty="0">
                <a:solidFill>
                  <a:schemeClr val="bg1"/>
                </a:solidFill>
                <a:effectLst/>
                <a:latin typeface="Arial"/>
                <a:ea typeface="Times New Roman"/>
              </a:rPr>
              <a:t>n</a:t>
            </a:r>
            <a:r>
              <a:rPr lang="en-US" dirty="0">
                <a:solidFill>
                  <a:schemeClr val="bg1"/>
                </a:solidFill>
                <a:effectLst/>
                <a:latin typeface="Arial"/>
                <a:ea typeface="Times New Roman"/>
              </a:rPr>
              <a:t>-bit binary arithmetic, if </a:t>
            </a:r>
            <a:r>
              <a:rPr lang="en-US" i="1" dirty="0">
                <a:solidFill>
                  <a:schemeClr val="bg1"/>
                </a:solidFill>
                <a:effectLst/>
                <a:latin typeface="Arial"/>
                <a:ea typeface="Times New Roman"/>
              </a:rPr>
              <a:t>P</a:t>
            </a:r>
            <a:r>
              <a:rPr lang="en-US" dirty="0">
                <a:solidFill>
                  <a:schemeClr val="bg1"/>
                </a:solidFill>
                <a:effectLst/>
                <a:latin typeface="Arial"/>
                <a:ea typeface="Times New Roman"/>
              </a:rPr>
              <a:t> is a number then its complement is </a:t>
            </a:r>
            <a:r>
              <a:rPr lang="en-US" i="1" dirty="0">
                <a:solidFill>
                  <a:schemeClr val="bg1"/>
                </a:solidFill>
                <a:effectLst/>
                <a:latin typeface="Arial"/>
                <a:ea typeface="Times New Roman"/>
              </a:rPr>
              <a:t>Q</a:t>
            </a:r>
            <a:r>
              <a:rPr lang="en-US" dirty="0">
                <a:solidFill>
                  <a:schemeClr val="bg1"/>
                </a:solidFill>
                <a:effectLst/>
                <a:latin typeface="Arial"/>
                <a:ea typeface="Times New Roman"/>
              </a:rPr>
              <a:t> and </a:t>
            </a:r>
            <a:r>
              <a:rPr lang="en-US" i="1" dirty="0">
                <a:solidFill>
                  <a:schemeClr val="bg1"/>
                </a:solidFill>
                <a:effectLst/>
                <a:latin typeface="Arial"/>
                <a:ea typeface="Times New Roman"/>
              </a:rPr>
              <a:t>P</a:t>
            </a:r>
            <a:r>
              <a:rPr lang="en-US" dirty="0">
                <a:solidFill>
                  <a:schemeClr val="bg1"/>
                </a:solidFill>
                <a:effectLst/>
                <a:latin typeface="Arial"/>
                <a:ea typeface="Times New Roman"/>
              </a:rPr>
              <a:t> + </a:t>
            </a:r>
            <a:r>
              <a:rPr lang="en-US" i="1" dirty="0">
                <a:solidFill>
                  <a:schemeClr val="bg1"/>
                </a:solidFill>
                <a:effectLst/>
                <a:latin typeface="Arial"/>
                <a:ea typeface="Times New Roman"/>
              </a:rPr>
              <a:t>Q</a:t>
            </a:r>
            <a:r>
              <a:rPr lang="en-US" dirty="0">
                <a:solidFill>
                  <a:schemeClr val="bg1"/>
                </a:solidFill>
                <a:effectLst/>
                <a:latin typeface="Arial"/>
                <a:ea typeface="Times New Roman"/>
              </a:rPr>
              <a:t> = 2</a:t>
            </a:r>
            <a:r>
              <a:rPr lang="en-US" i="1" baseline="30000" dirty="0">
                <a:solidFill>
                  <a:schemeClr val="bg1"/>
                </a:solidFill>
                <a:effectLst/>
                <a:latin typeface="Arial"/>
                <a:ea typeface="Times New Roman"/>
              </a:rPr>
              <a:t>n</a:t>
            </a:r>
            <a:r>
              <a:rPr lang="en-US" dirty="0">
                <a:solidFill>
                  <a:schemeClr val="bg1"/>
                </a:solidFill>
                <a:effectLst/>
                <a:latin typeface="Arial"/>
                <a:ea typeface="Times New Roman"/>
              </a:rPr>
              <a:t>.</a:t>
            </a:r>
            <a:endParaRPr lang="en-US" sz="2400" dirty="0">
              <a:solidFill>
                <a:schemeClr val="bg1"/>
              </a:solidFill>
              <a:effectLst/>
              <a:latin typeface="Times New Roman"/>
              <a:ea typeface="Times New Roman"/>
            </a:endParaRPr>
          </a:p>
          <a:p>
            <a:pPr marR="0">
              <a:spcBef>
                <a:spcPts val="0"/>
              </a:spcBef>
              <a:spcAft>
                <a:spcPts val="0"/>
              </a:spcAft>
            </a:pPr>
            <a:endParaRPr lang="en-US" dirty="0">
              <a:solidFill>
                <a:schemeClr val="bg1"/>
              </a:solidFill>
              <a:latin typeface="Arial"/>
              <a:ea typeface="Times New Roman"/>
            </a:endParaRPr>
          </a:p>
          <a:p>
            <a:pPr marR="0">
              <a:spcBef>
                <a:spcPts val="0"/>
              </a:spcBef>
              <a:spcAft>
                <a:spcPts val="0"/>
              </a:spcAft>
            </a:pPr>
            <a:r>
              <a:rPr lang="en-US" dirty="0" smtClean="0">
                <a:solidFill>
                  <a:schemeClr val="bg1"/>
                </a:solidFill>
                <a:effectLst/>
                <a:latin typeface="Arial"/>
                <a:ea typeface="Times New Roman"/>
              </a:rPr>
              <a:t>In </a:t>
            </a:r>
            <a:r>
              <a:rPr lang="en-US" dirty="0">
                <a:solidFill>
                  <a:schemeClr val="bg1"/>
                </a:solidFill>
                <a:effectLst/>
                <a:latin typeface="Arial"/>
                <a:ea typeface="Times New Roman"/>
              </a:rPr>
              <a:t>binary arithmetic, the two’s complement of a number is formed by inverting the bits and adding 1. </a:t>
            </a:r>
            <a:endParaRPr lang="en-US" dirty="0" smtClean="0">
              <a:solidFill>
                <a:schemeClr val="bg1"/>
              </a:solidFill>
              <a:effectLst/>
              <a:latin typeface="Arial"/>
              <a:ea typeface="Times New Roman"/>
            </a:endParaRPr>
          </a:p>
          <a:p>
            <a:pPr marR="0">
              <a:spcBef>
                <a:spcPts val="0"/>
              </a:spcBef>
              <a:spcAft>
                <a:spcPts val="0"/>
              </a:spcAft>
            </a:pPr>
            <a:endParaRPr lang="en-US" dirty="0">
              <a:solidFill>
                <a:schemeClr val="bg1"/>
              </a:solidFill>
              <a:latin typeface="Arial"/>
              <a:ea typeface="Times New Roman"/>
            </a:endParaRPr>
          </a:p>
          <a:p>
            <a:pPr marR="0">
              <a:spcBef>
                <a:spcPts val="0"/>
              </a:spcBef>
              <a:spcAft>
                <a:spcPts val="0"/>
              </a:spcAft>
            </a:pPr>
            <a:r>
              <a:rPr lang="en-US" dirty="0" smtClean="0">
                <a:solidFill>
                  <a:schemeClr val="bg1"/>
                </a:solidFill>
                <a:effectLst/>
                <a:latin typeface="Arial"/>
                <a:ea typeface="Times New Roman"/>
              </a:rPr>
              <a:t>The twos </a:t>
            </a:r>
            <a:r>
              <a:rPr lang="en-US" dirty="0">
                <a:solidFill>
                  <a:schemeClr val="bg1"/>
                </a:solidFill>
                <a:effectLst/>
                <a:latin typeface="Arial"/>
                <a:ea typeface="Times New Roman"/>
              </a:rPr>
              <a:t>complement of 01100101 is 10011010+1 = 10011011. </a:t>
            </a:r>
            <a:endParaRPr lang="en-US" dirty="0" smtClean="0">
              <a:solidFill>
                <a:schemeClr val="bg1"/>
              </a:solidFill>
              <a:effectLst/>
              <a:latin typeface="Arial"/>
              <a:ea typeface="Times New Roman"/>
            </a:endParaRPr>
          </a:p>
          <a:p>
            <a:pPr marR="0">
              <a:spcBef>
                <a:spcPts val="0"/>
              </a:spcBef>
              <a:spcAft>
                <a:spcPts val="0"/>
              </a:spcAft>
            </a:pPr>
            <a:endParaRPr lang="en-US" dirty="0">
              <a:solidFill>
                <a:schemeClr val="bg1"/>
              </a:solidFill>
              <a:latin typeface="Arial"/>
              <a:ea typeface="Times New Roman"/>
            </a:endParaRPr>
          </a:p>
          <a:p>
            <a:pPr marR="0">
              <a:spcBef>
                <a:spcPts val="0"/>
              </a:spcBef>
              <a:spcAft>
                <a:spcPts val="0"/>
              </a:spcAft>
            </a:pPr>
            <a:r>
              <a:rPr lang="en-US" dirty="0" smtClean="0">
                <a:solidFill>
                  <a:schemeClr val="bg1"/>
                </a:solidFill>
                <a:effectLst/>
                <a:latin typeface="Arial"/>
                <a:ea typeface="Times New Roman"/>
              </a:rPr>
              <a:t>We </a:t>
            </a:r>
            <a:r>
              <a:rPr lang="en-US" dirty="0">
                <a:solidFill>
                  <a:schemeClr val="bg1"/>
                </a:solidFill>
                <a:effectLst/>
                <a:latin typeface="Arial"/>
                <a:ea typeface="Times New Roman"/>
              </a:rPr>
              <a:t>are interested in complementary arithmetic because subtracting a number is the same as adding a complement. </a:t>
            </a:r>
            <a:endParaRPr lang="en-US" dirty="0" smtClean="0">
              <a:solidFill>
                <a:schemeClr val="bg1"/>
              </a:solidFill>
              <a:effectLst/>
              <a:latin typeface="Arial"/>
              <a:ea typeface="Times New Roman"/>
            </a:endParaRPr>
          </a:p>
          <a:p>
            <a:pPr marR="0">
              <a:spcBef>
                <a:spcPts val="0"/>
              </a:spcBef>
              <a:spcAft>
                <a:spcPts val="0"/>
              </a:spcAft>
            </a:pPr>
            <a:endParaRPr lang="en-US" dirty="0">
              <a:solidFill>
                <a:schemeClr val="bg1"/>
              </a:solidFill>
              <a:latin typeface="Arial"/>
              <a:ea typeface="Times New Roman"/>
            </a:endParaRPr>
          </a:p>
          <a:p>
            <a:pPr marR="0">
              <a:spcBef>
                <a:spcPts val="0"/>
              </a:spcBef>
              <a:spcAft>
                <a:spcPts val="0"/>
              </a:spcAft>
            </a:pPr>
            <a:r>
              <a:rPr lang="en-US" dirty="0" smtClean="0">
                <a:solidFill>
                  <a:schemeClr val="bg1"/>
                </a:solidFill>
                <a:effectLst/>
                <a:latin typeface="Arial"/>
                <a:ea typeface="Times New Roman"/>
              </a:rPr>
              <a:t>To subtract </a:t>
            </a:r>
            <a:r>
              <a:rPr lang="en-US" dirty="0">
                <a:solidFill>
                  <a:schemeClr val="bg1"/>
                </a:solidFill>
                <a:effectLst/>
                <a:latin typeface="Arial"/>
                <a:ea typeface="Times New Roman"/>
              </a:rPr>
              <a:t>01100101 from a binary number, we just add its complement 100111011</a:t>
            </a:r>
            <a:r>
              <a:rPr lang="en-US" dirty="0" smtClean="0">
                <a:solidFill>
                  <a:schemeClr val="bg1"/>
                </a:solidFill>
                <a:effectLst/>
                <a:latin typeface="Arial"/>
                <a:ea typeface="Times New Roman"/>
              </a:rPr>
              <a:t>.</a:t>
            </a:r>
            <a:endParaRPr lang="en-US" sz="2400" dirty="0">
              <a:effectLst/>
              <a:latin typeface="Times New Roman"/>
              <a:ea typeface="Times New Roman"/>
            </a:endParaRPr>
          </a:p>
        </p:txBody>
      </p:sp>
    </p:spTree>
    <p:extLst>
      <p:ext uri="{BB962C8B-B14F-4D97-AF65-F5344CB8AC3E}">
        <p14:creationId xmlns:p14="http://schemas.microsoft.com/office/powerpoint/2010/main" val="25992978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18</a:t>
            </a:fld>
            <a:endParaRPr lang="en-GB"/>
          </a:p>
        </p:txBody>
      </p:sp>
      <p:sp>
        <p:nvSpPr>
          <p:cNvPr id="6" name="Rectangle 5"/>
          <p:cNvSpPr/>
          <p:nvPr/>
        </p:nvSpPr>
        <p:spPr>
          <a:xfrm>
            <a:off x="179512" y="548680"/>
            <a:ext cx="8280920" cy="5847755"/>
          </a:xfrm>
          <a:prstGeom prst="rect">
            <a:avLst/>
          </a:prstGeom>
        </p:spPr>
        <p:txBody>
          <a:bodyPr wrap="square">
            <a:spAutoFit/>
          </a:bodyPr>
          <a:lstStyle/>
          <a:p>
            <a:pPr algn="ctr"/>
            <a:r>
              <a:rPr lang="en-US" b="1" dirty="0"/>
              <a:t>Two’s </a:t>
            </a:r>
            <a:r>
              <a:rPr lang="en-US" b="1" dirty="0" smtClean="0"/>
              <a:t>Complement </a:t>
            </a:r>
            <a:r>
              <a:rPr lang="en-US" b="1" dirty="0"/>
              <a:t>Arithmetic</a:t>
            </a:r>
            <a:endParaRPr lang="en-US" dirty="0"/>
          </a:p>
          <a:p>
            <a:endParaRPr lang="en-US" sz="1000" dirty="0" smtClean="0"/>
          </a:p>
          <a:p>
            <a:r>
              <a:rPr lang="en-US" dirty="0" smtClean="0"/>
              <a:t>The </a:t>
            </a:r>
            <a:r>
              <a:rPr lang="en-US" dirty="0"/>
              <a:t>two’s complement of an </a:t>
            </a:r>
            <a:r>
              <a:rPr lang="en-US" i="1" dirty="0"/>
              <a:t>n</a:t>
            </a:r>
            <a:r>
              <a:rPr lang="en-US" dirty="0"/>
              <a:t>-bit binary value, </a:t>
            </a:r>
            <a:r>
              <a:rPr lang="en-US" i="1" dirty="0"/>
              <a:t>N</a:t>
            </a:r>
            <a:r>
              <a:rPr lang="en-US" dirty="0"/>
              <a:t>, is defined as 2</a:t>
            </a:r>
            <a:r>
              <a:rPr lang="en-US" baseline="30000" dirty="0"/>
              <a:t>n</a:t>
            </a:r>
            <a:r>
              <a:rPr lang="en-US" dirty="0"/>
              <a:t> - </a:t>
            </a:r>
            <a:r>
              <a:rPr lang="en-US" i="1" dirty="0"/>
              <a:t>N</a:t>
            </a:r>
            <a:r>
              <a:rPr lang="en-US" dirty="0"/>
              <a:t>. </a:t>
            </a:r>
            <a:endParaRPr lang="en-US" dirty="0" smtClean="0"/>
          </a:p>
          <a:p>
            <a:endParaRPr lang="en-US" sz="1000" dirty="0"/>
          </a:p>
          <a:p>
            <a:r>
              <a:rPr lang="en-US" dirty="0" smtClean="0"/>
              <a:t>If </a:t>
            </a:r>
            <a:r>
              <a:rPr lang="en-US" i="1" dirty="0"/>
              <a:t>N</a:t>
            </a:r>
            <a:r>
              <a:rPr lang="en-US" dirty="0"/>
              <a:t> = 5 = 00000101 (8-bit arithmetic), the two’s complement of </a:t>
            </a:r>
            <a:r>
              <a:rPr lang="en-US" i="1" dirty="0"/>
              <a:t>N</a:t>
            </a:r>
            <a:r>
              <a:rPr lang="en-US" dirty="0"/>
              <a:t> is given by </a:t>
            </a:r>
            <a:endParaRPr lang="en-US" dirty="0" smtClean="0"/>
          </a:p>
          <a:p>
            <a:r>
              <a:rPr lang="en-US" dirty="0" smtClean="0"/>
              <a:t>2</a:t>
            </a:r>
            <a:r>
              <a:rPr lang="en-US" baseline="30000" dirty="0" smtClean="0"/>
              <a:t>8</a:t>
            </a:r>
            <a:r>
              <a:rPr lang="en-US" dirty="0" smtClean="0"/>
              <a:t> </a:t>
            </a:r>
            <a:r>
              <a:rPr lang="en-US" dirty="0"/>
              <a:t>- 00000101 = 100000000 - 00000101 = 11111011. </a:t>
            </a:r>
            <a:endParaRPr lang="en-US" dirty="0" smtClean="0"/>
          </a:p>
          <a:p>
            <a:endParaRPr lang="en-US" sz="1000" dirty="0"/>
          </a:p>
          <a:p>
            <a:r>
              <a:rPr lang="en-US" dirty="0" smtClean="0"/>
              <a:t>11111011 </a:t>
            </a:r>
            <a:r>
              <a:rPr lang="en-US" dirty="0"/>
              <a:t>represents -00000101 (-5) or +123 depending only on whether we interpret </a:t>
            </a:r>
            <a:r>
              <a:rPr lang="en-US" dirty="0" smtClean="0"/>
              <a:t>11111011 </a:t>
            </a:r>
            <a:r>
              <a:rPr lang="en-US" dirty="0"/>
              <a:t>as a two’s complement integer or as an unsigned integer.</a:t>
            </a:r>
          </a:p>
          <a:p>
            <a:endParaRPr lang="en-US" dirty="0" smtClean="0"/>
          </a:p>
          <a:p>
            <a:r>
              <a:rPr lang="en-US" dirty="0" smtClean="0"/>
              <a:t>This example </a:t>
            </a:r>
            <a:r>
              <a:rPr lang="en-US" dirty="0"/>
              <a:t>demonstrates </a:t>
            </a:r>
            <a:r>
              <a:rPr lang="en-US" dirty="0" smtClean="0"/>
              <a:t>8-bit two’s </a:t>
            </a:r>
            <a:r>
              <a:rPr lang="en-US" dirty="0"/>
              <a:t>complement </a:t>
            </a:r>
            <a:r>
              <a:rPr lang="en-US" dirty="0" smtClean="0"/>
              <a:t>arithmetic. </a:t>
            </a:r>
            <a:r>
              <a:rPr lang="en-US" dirty="0"/>
              <a:t>We begin by writing down the </a:t>
            </a:r>
            <a:r>
              <a:rPr lang="en-US" dirty="0" smtClean="0"/>
              <a:t>representations </a:t>
            </a:r>
            <a:r>
              <a:rPr lang="en-US" dirty="0"/>
              <a:t>of +5, -5, +7 and -7.</a:t>
            </a:r>
          </a:p>
          <a:p>
            <a:r>
              <a:rPr lang="en-US" sz="1000" dirty="0"/>
              <a:t> </a:t>
            </a:r>
          </a:p>
          <a:p>
            <a:r>
              <a:rPr lang="en-US" dirty="0"/>
              <a:t>+5 = 00000101	-5 = 11111011	+7 = 00000111	-7 = 11111001</a:t>
            </a:r>
          </a:p>
          <a:p>
            <a:r>
              <a:rPr lang="en-US" sz="1000" dirty="0"/>
              <a:t> </a:t>
            </a:r>
          </a:p>
          <a:p>
            <a:r>
              <a:rPr lang="en-US" dirty="0"/>
              <a:t>We can now add the binary value for 7 to the two’s complement of 5</a:t>
            </a:r>
            <a:r>
              <a:rPr lang="en-US" dirty="0" smtClean="0"/>
              <a:t>.</a:t>
            </a:r>
          </a:p>
          <a:p>
            <a:r>
              <a:rPr lang="en-US" dirty="0"/>
              <a:t> </a:t>
            </a:r>
          </a:p>
          <a:p>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00000111</a:t>
            </a: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7</a:t>
            </a:r>
            <a:endParaRPr lang="en-US" b="1" dirty="0">
              <a:latin typeface="Courier New" pitchFamily="49" charset="0"/>
              <a:cs typeface="Courier New" pitchFamily="49" charset="0"/>
            </a:endParaRPr>
          </a:p>
          <a:p>
            <a:r>
              <a:rPr lang="en-US" b="1" dirty="0">
                <a:latin typeface="Courier New" pitchFamily="49" charset="0"/>
                <a:cs typeface="Courier New" pitchFamily="49" charset="0"/>
              </a:rPr>
              <a:t>	+</a:t>
            </a:r>
            <a:r>
              <a:rPr lang="en-US" b="1" u="sng" dirty="0">
                <a:latin typeface="Courier New" pitchFamily="49" charset="0"/>
                <a:cs typeface="Courier New" pitchFamily="49" charset="0"/>
              </a:rPr>
              <a:t>11111011</a:t>
            </a:r>
            <a:r>
              <a:rPr lang="en-US" b="1" dirty="0">
                <a:latin typeface="Courier New" pitchFamily="49" charset="0"/>
                <a:cs typeface="Courier New" pitchFamily="49" charset="0"/>
              </a:rPr>
              <a:t>	</a:t>
            </a:r>
            <a:r>
              <a:rPr lang="en-US" b="1" u="sng" dirty="0">
                <a:latin typeface="Courier New" pitchFamily="49" charset="0"/>
                <a:cs typeface="Courier New" pitchFamily="49" charset="0"/>
              </a:rPr>
              <a:t> -5</a:t>
            </a:r>
            <a:endParaRPr lang="en-US" b="1" dirty="0">
              <a:latin typeface="Courier New" pitchFamily="49" charset="0"/>
              <a:cs typeface="Courier New" pitchFamily="49" charset="0"/>
            </a:endParaRPr>
          </a:p>
          <a:p>
            <a:r>
              <a:rPr lang="en-US" b="1" dirty="0">
                <a:latin typeface="Courier New" pitchFamily="49" charset="0"/>
                <a:cs typeface="Courier New" pitchFamily="49" charset="0"/>
              </a:rPr>
              <a:t>	</a:t>
            </a:r>
            <a:r>
              <a:rPr lang="en-US" b="1" dirty="0" smtClean="0">
                <a:solidFill>
                  <a:srgbClr val="FF0000"/>
                </a:solidFill>
                <a:latin typeface="Courier New" pitchFamily="49" charset="0"/>
                <a:cs typeface="Courier New" pitchFamily="49" charset="0"/>
              </a:rPr>
              <a:t>1</a:t>
            </a:r>
            <a:r>
              <a:rPr lang="en-US" b="1" dirty="0" smtClean="0">
                <a:latin typeface="Courier New" pitchFamily="49" charset="0"/>
                <a:cs typeface="Courier New" pitchFamily="49" charset="0"/>
              </a:rPr>
              <a:t>00000010</a:t>
            </a:r>
            <a:r>
              <a:rPr lang="en-US" b="1" dirty="0">
                <a:latin typeface="Courier New" pitchFamily="49" charset="0"/>
                <a:cs typeface="Courier New" pitchFamily="49" charset="0"/>
              </a:rPr>
              <a:t>	</a:t>
            </a:r>
            <a:r>
              <a:rPr lang="en-US" b="1" dirty="0" smtClean="0">
                <a:latin typeface="Courier New" pitchFamily="49" charset="0"/>
                <a:cs typeface="Courier New" pitchFamily="49" charset="0"/>
              </a:rPr>
              <a:t>  2</a:t>
            </a:r>
            <a:endParaRPr lang="en-US" b="1" dirty="0">
              <a:latin typeface="Courier New" pitchFamily="49" charset="0"/>
              <a:cs typeface="Courier New" pitchFamily="49" charset="0"/>
            </a:endParaRPr>
          </a:p>
          <a:p>
            <a:endParaRPr lang="en-US" dirty="0" smtClean="0"/>
          </a:p>
          <a:p>
            <a:r>
              <a:rPr lang="en-GB" dirty="0" smtClean="0"/>
              <a:t>The result is correct if the left hand carry-out is ignored.</a:t>
            </a:r>
            <a:endParaRPr lang="en-GB" dirty="0"/>
          </a:p>
          <a:p>
            <a:endParaRPr lang="en-US" dirty="0"/>
          </a:p>
        </p:txBody>
      </p:sp>
    </p:spTree>
    <p:extLst>
      <p:ext uri="{BB962C8B-B14F-4D97-AF65-F5344CB8AC3E}">
        <p14:creationId xmlns:p14="http://schemas.microsoft.com/office/powerpoint/2010/main" val="41848759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19</a:t>
            </a:fld>
            <a:endParaRPr lang="en-GB"/>
          </a:p>
        </p:txBody>
      </p:sp>
      <p:sp>
        <p:nvSpPr>
          <p:cNvPr id="6" name="Rectangle 5"/>
          <p:cNvSpPr/>
          <p:nvPr/>
        </p:nvSpPr>
        <p:spPr>
          <a:xfrm>
            <a:off x="251520" y="548680"/>
            <a:ext cx="7704856" cy="6063198"/>
          </a:xfrm>
          <a:prstGeom prst="rect">
            <a:avLst/>
          </a:prstGeom>
        </p:spPr>
        <p:txBody>
          <a:bodyPr wrap="square">
            <a:spAutoFit/>
          </a:bodyPr>
          <a:lstStyle/>
          <a:p>
            <a:pPr algn="ctr"/>
            <a:r>
              <a:rPr lang="en-US" b="1" dirty="0"/>
              <a:t>Two’s </a:t>
            </a:r>
            <a:r>
              <a:rPr lang="en-US" b="1" dirty="0" smtClean="0"/>
              <a:t>Complement </a:t>
            </a:r>
            <a:r>
              <a:rPr lang="en-US" b="1" dirty="0"/>
              <a:t>Arithmetic</a:t>
            </a:r>
            <a:endParaRPr lang="en-US" dirty="0"/>
          </a:p>
          <a:p>
            <a:endParaRPr lang="en-US" sz="1000" dirty="0" smtClean="0"/>
          </a:p>
          <a:p>
            <a:r>
              <a:rPr lang="en-US" dirty="0"/>
              <a:t>N</a:t>
            </a:r>
            <a:r>
              <a:rPr lang="en-US" dirty="0" smtClean="0"/>
              <a:t>ow </a:t>
            </a:r>
            <a:r>
              <a:rPr lang="en-US" dirty="0"/>
              <a:t>consider the addition of -7 to +5. </a:t>
            </a:r>
          </a:p>
          <a:p>
            <a:r>
              <a:rPr lang="en-US" dirty="0"/>
              <a:t> </a:t>
            </a:r>
          </a:p>
          <a:p>
            <a:r>
              <a:rPr lang="en-US" dirty="0"/>
              <a:t> 	</a:t>
            </a:r>
            <a:r>
              <a:rPr lang="en-US" dirty="0" smtClean="0"/>
              <a:t>  00000101</a:t>
            </a:r>
            <a:r>
              <a:rPr lang="en-US" dirty="0"/>
              <a:t>	 5</a:t>
            </a:r>
          </a:p>
          <a:p>
            <a:r>
              <a:rPr lang="en-US" dirty="0" smtClean="0"/>
              <a:t>	+</a:t>
            </a:r>
            <a:r>
              <a:rPr lang="en-US" u="sng" dirty="0"/>
              <a:t>11111001</a:t>
            </a:r>
            <a:r>
              <a:rPr lang="en-US" dirty="0"/>
              <a:t>	</a:t>
            </a:r>
            <a:r>
              <a:rPr lang="en-US" u="sng" dirty="0"/>
              <a:t>-7</a:t>
            </a:r>
            <a:endParaRPr lang="en-US" dirty="0"/>
          </a:p>
          <a:p>
            <a:r>
              <a:rPr lang="en-US" dirty="0"/>
              <a:t> 	</a:t>
            </a:r>
            <a:r>
              <a:rPr lang="en-US" dirty="0" smtClean="0"/>
              <a:t>  11111110</a:t>
            </a:r>
            <a:r>
              <a:rPr lang="en-US" dirty="0"/>
              <a:t>	-2</a:t>
            </a:r>
          </a:p>
          <a:p>
            <a:r>
              <a:rPr lang="en-US" dirty="0"/>
              <a:t> </a:t>
            </a:r>
          </a:p>
          <a:p>
            <a:r>
              <a:rPr lang="en-US" dirty="0"/>
              <a:t>The result is 11111110 (the carry bit is 0). </a:t>
            </a:r>
            <a:endParaRPr lang="en-US" dirty="0" smtClean="0"/>
          </a:p>
          <a:p>
            <a:endParaRPr lang="en-US" dirty="0"/>
          </a:p>
          <a:p>
            <a:r>
              <a:rPr lang="en-US" dirty="0" smtClean="0"/>
              <a:t>The </a:t>
            </a:r>
            <a:r>
              <a:rPr lang="en-US" dirty="0"/>
              <a:t>expected answer is –2; that is, 2</a:t>
            </a:r>
            <a:r>
              <a:rPr lang="en-US" baseline="30000" dirty="0"/>
              <a:t>8</a:t>
            </a:r>
            <a:r>
              <a:rPr lang="en-US" dirty="0"/>
              <a:t> – 2 =  100000000 – 00000010 = 11111110. </a:t>
            </a:r>
            <a:endParaRPr lang="en-US" dirty="0" smtClean="0"/>
          </a:p>
          <a:p>
            <a:endParaRPr lang="en-US" dirty="0"/>
          </a:p>
          <a:p>
            <a:r>
              <a:rPr lang="en-US" dirty="0" smtClean="0"/>
              <a:t>Two’s </a:t>
            </a:r>
            <a:r>
              <a:rPr lang="en-US" dirty="0"/>
              <a:t>complement arithmetic is not magic. Consider the calculation </a:t>
            </a:r>
            <a:r>
              <a:rPr lang="en-US" i="1" dirty="0"/>
              <a:t>Z = X - Y</a:t>
            </a:r>
            <a:r>
              <a:rPr lang="en-US" dirty="0"/>
              <a:t> in n-bit arithmetic which we do by </a:t>
            </a:r>
            <a:r>
              <a:rPr lang="en-US" i="1" dirty="0"/>
              <a:t>adding</a:t>
            </a:r>
            <a:r>
              <a:rPr lang="en-US" dirty="0"/>
              <a:t> the two’s complement of </a:t>
            </a:r>
            <a:r>
              <a:rPr lang="en-US" i="1" dirty="0"/>
              <a:t>Y</a:t>
            </a:r>
            <a:r>
              <a:rPr lang="en-US" dirty="0"/>
              <a:t> to </a:t>
            </a:r>
            <a:r>
              <a:rPr lang="en-US" i="1" dirty="0"/>
              <a:t>X</a:t>
            </a:r>
            <a:r>
              <a:rPr lang="en-US" dirty="0"/>
              <a:t>. The two’s complement of </a:t>
            </a:r>
            <a:r>
              <a:rPr lang="en-US" i="1" dirty="0"/>
              <a:t>Y</a:t>
            </a:r>
            <a:r>
              <a:rPr lang="en-US" dirty="0"/>
              <a:t> is defined as 2</a:t>
            </a:r>
            <a:r>
              <a:rPr lang="en-US" baseline="30000" dirty="0"/>
              <a:t>n</a:t>
            </a:r>
            <a:r>
              <a:rPr lang="en-US" dirty="0"/>
              <a:t> - </a:t>
            </a:r>
            <a:r>
              <a:rPr lang="en-US" i="1" dirty="0"/>
              <a:t>Y</a:t>
            </a:r>
            <a:r>
              <a:rPr lang="en-US" dirty="0"/>
              <a:t>. We get</a:t>
            </a:r>
          </a:p>
          <a:p>
            <a:r>
              <a:rPr lang="en-US" dirty="0"/>
              <a:t> </a:t>
            </a:r>
          </a:p>
          <a:p>
            <a:r>
              <a:rPr lang="en-US" dirty="0"/>
              <a:t>Z = X + (2</a:t>
            </a:r>
            <a:r>
              <a:rPr lang="en-US" baseline="30000" dirty="0"/>
              <a:t>n</a:t>
            </a:r>
            <a:r>
              <a:rPr lang="en-US" dirty="0"/>
              <a:t>  - Y) = 2</a:t>
            </a:r>
            <a:r>
              <a:rPr lang="en-US" baseline="30000" dirty="0"/>
              <a:t>n</a:t>
            </a:r>
            <a:r>
              <a:rPr lang="en-US" dirty="0"/>
              <a:t>  + (X - Y</a:t>
            </a:r>
            <a:r>
              <a:rPr lang="en-US" dirty="0" smtClean="0"/>
              <a:t>).</a:t>
            </a:r>
          </a:p>
          <a:p>
            <a:endParaRPr lang="en-US" dirty="0" smtClean="0"/>
          </a:p>
          <a:p>
            <a:r>
              <a:rPr lang="en-US" dirty="0" smtClean="0"/>
              <a:t>This is the </a:t>
            </a:r>
            <a:r>
              <a:rPr lang="en-US" dirty="0"/>
              <a:t>desired result, </a:t>
            </a:r>
            <a:r>
              <a:rPr lang="en-US" i="1" dirty="0"/>
              <a:t>X - Y</a:t>
            </a:r>
            <a:r>
              <a:rPr lang="en-US" dirty="0"/>
              <a:t>, together with an </a:t>
            </a:r>
            <a:r>
              <a:rPr lang="en-US" i="1" dirty="0"/>
              <a:t>unwanted</a:t>
            </a:r>
            <a:r>
              <a:rPr lang="en-US" dirty="0"/>
              <a:t> carry-out digit (i.e., 2</a:t>
            </a:r>
            <a:r>
              <a:rPr lang="en-US" baseline="30000" dirty="0"/>
              <a:t>n</a:t>
            </a:r>
            <a:r>
              <a:rPr lang="en-US" dirty="0"/>
              <a:t>) in the leftmost position that is discarded</a:t>
            </a:r>
            <a:r>
              <a:rPr lang="en-US" dirty="0" smtClean="0"/>
              <a:t>.</a:t>
            </a:r>
            <a:endParaRPr lang="en-US" dirty="0"/>
          </a:p>
        </p:txBody>
      </p:sp>
    </p:spTree>
    <p:extLst>
      <p:ext uri="{BB962C8B-B14F-4D97-AF65-F5344CB8AC3E}">
        <p14:creationId xmlns:p14="http://schemas.microsoft.com/office/powerpoint/2010/main" val="7130712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dirty="0" smtClean="0"/>
              <a:t>© 2014 </a:t>
            </a:r>
            <a:r>
              <a:rPr lang="en-GB" dirty="0" err="1" smtClean="0"/>
              <a:t>Cengage</a:t>
            </a:r>
            <a:r>
              <a:rPr lang="en-GB" smtClean="0"/>
              <a:t>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2</a:t>
            </a:fld>
            <a:endParaRPr lang="en-GB"/>
          </a:p>
        </p:txBody>
      </p:sp>
      <p:sp>
        <p:nvSpPr>
          <p:cNvPr id="7" name="TextBox 6"/>
          <p:cNvSpPr txBox="1"/>
          <p:nvPr/>
        </p:nvSpPr>
        <p:spPr>
          <a:xfrm>
            <a:off x="539552" y="764704"/>
            <a:ext cx="7632849" cy="5878532"/>
          </a:xfrm>
          <a:prstGeom prst="rect">
            <a:avLst/>
          </a:prstGeom>
          <a:noFill/>
        </p:spPr>
        <p:txBody>
          <a:bodyPr wrap="square" rtlCol="0">
            <a:spAutoFit/>
          </a:bodyPr>
          <a:lstStyle/>
          <a:p>
            <a:r>
              <a:rPr lang="en-US" sz="800" b="1" dirty="0" smtClean="0"/>
              <a:t> </a:t>
            </a:r>
          </a:p>
          <a:p>
            <a:pPr algn="ctr"/>
            <a:r>
              <a:rPr lang="en-GB" b="1" dirty="0" smtClean="0"/>
              <a:t>Bits and Bytes</a:t>
            </a:r>
          </a:p>
          <a:p>
            <a:endParaRPr lang="en-GB" sz="1600" dirty="0"/>
          </a:p>
          <a:p>
            <a:r>
              <a:rPr lang="en-GB" sz="1600" dirty="0" smtClean="0"/>
              <a:t>The fundamental unit of information in the binary digital computer is the bit (</a:t>
            </a:r>
            <a:r>
              <a:rPr lang="en-GB" sz="1600" dirty="0" err="1" smtClean="0"/>
              <a:t>BInarydigiT</a:t>
            </a:r>
            <a:r>
              <a:rPr lang="en-GB" sz="1600" dirty="0" smtClean="0"/>
              <a:t>).</a:t>
            </a:r>
          </a:p>
          <a:p>
            <a:endParaRPr lang="en-GB" sz="1600" dirty="0"/>
          </a:p>
          <a:p>
            <a:r>
              <a:rPr lang="en-GB" sz="1600" dirty="0" smtClean="0"/>
              <a:t>A bit has two values that we call 0 and 1, low and high, true and false, clear and set, and so on.</a:t>
            </a:r>
          </a:p>
          <a:p>
            <a:endParaRPr lang="en-GB" sz="1600" dirty="0"/>
          </a:p>
          <a:p>
            <a:r>
              <a:rPr lang="en-GB" sz="1600" dirty="0" smtClean="0"/>
              <a:t>We use bits because they are easy to “make” and “read”, not because of any intrinsic value they have. If we could make three-state devices economically, we would have computers based on </a:t>
            </a:r>
            <a:r>
              <a:rPr lang="en-GB" sz="1600" i="1" dirty="0" err="1" smtClean="0"/>
              <a:t>trits</a:t>
            </a:r>
            <a:r>
              <a:rPr lang="en-GB" sz="1600" dirty="0" smtClean="0"/>
              <a:t>.</a:t>
            </a:r>
          </a:p>
          <a:p>
            <a:endParaRPr lang="en-GB" sz="1600" dirty="0"/>
          </a:p>
          <a:p>
            <a:r>
              <a:rPr lang="en-GB" sz="1600" dirty="0" smtClean="0"/>
              <a:t>It is easy to represent real-world quantities as strings of bits. Sound and images can easily be converted to bits. Strings of bits can be converted back to sound or images.</a:t>
            </a:r>
          </a:p>
          <a:p>
            <a:endParaRPr lang="en-GB" sz="1600" dirty="0"/>
          </a:p>
          <a:p>
            <a:r>
              <a:rPr lang="en-GB" sz="1600" dirty="0" smtClean="0"/>
              <a:t>We call a unit of 8 bits a byte. This is a convention. The fundamental unit of data used by most computers is an integer multiple of bytes; e.g., 1 (8 bits), 2 (16 bits), 4 (32 bits), 8 (64 bits). The size of a computer word is usually an integer power of 2.</a:t>
            </a:r>
          </a:p>
          <a:p>
            <a:endParaRPr lang="en-GB" sz="1600" dirty="0"/>
          </a:p>
          <a:p>
            <a:r>
              <a:rPr lang="en-GB" sz="1600" dirty="0" smtClean="0"/>
              <a:t>There is no reason why a computer word can’t be 33 bits wide, or 72 bits wide. It’s all a matter of custom and tradition.</a:t>
            </a:r>
            <a:endParaRPr lang="en-US" dirty="0"/>
          </a:p>
        </p:txBody>
      </p:sp>
    </p:spTree>
    <p:extLst>
      <p:ext uri="{BB962C8B-B14F-4D97-AF65-F5344CB8AC3E}">
        <p14:creationId xmlns:p14="http://schemas.microsoft.com/office/powerpoint/2010/main" val="41186291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20</a:t>
            </a:fld>
            <a:endParaRPr lang="en-GB"/>
          </a:p>
        </p:txBody>
      </p:sp>
      <p:sp>
        <p:nvSpPr>
          <p:cNvPr id="6" name="Rectangle 5"/>
          <p:cNvSpPr/>
          <p:nvPr/>
        </p:nvSpPr>
        <p:spPr>
          <a:xfrm>
            <a:off x="312371" y="548680"/>
            <a:ext cx="8136904" cy="4678204"/>
          </a:xfrm>
          <a:prstGeom prst="rect">
            <a:avLst/>
          </a:prstGeom>
        </p:spPr>
        <p:txBody>
          <a:bodyPr wrap="square">
            <a:spAutoFit/>
          </a:bodyPr>
          <a:lstStyle/>
          <a:p>
            <a:pPr algn="ctr"/>
            <a:r>
              <a:rPr lang="en-US" b="1" dirty="0"/>
              <a:t>Two’s </a:t>
            </a:r>
            <a:r>
              <a:rPr lang="en-US" b="1" dirty="0" smtClean="0"/>
              <a:t>Complement Arithmetic</a:t>
            </a:r>
          </a:p>
          <a:p>
            <a:endParaRPr lang="en-US" sz="1000" dirty="0" smtClean="0"/>
          </a:p>
          <a:p>
            <a:r>
              <a:rPr lang="en-US" dirty="0" smtClean="0"/>
              <a:t>Let </a:t>
            </a:r>
            <a:r>
              <a:rPr lang="en-US" i="1" dirty="0"/>
              <a:t>X</a:t>
            </a:r>
            <a:r>
              <a:rPr lang="en-US" dirty="0"/>
              <a:t> = 9 = 00001001  and </a:t>
            </a:r>
            <a:r>
              <a:rPr lang="en-US" i="1" dirty="0"/>
              <a:t>Y</a:t>
            </a:r>
            <a:r>
              <a:rPr lang="en-US" dirty="0"/>
              <a:t> = 6 = 00000110</a:t>
            </a:r>
          </a:p>
          <a:p>
            <a:r>
              <a:rPr lang="en-US" dirty="0"/>
              <a:t> </a:t>
            </a:r>
          </a:p>
          <a:p>
            <a:r>
              <a:rPr lang="en-US" dirty="0"/>
              <a:t>-X = 100000000 - 00001001 = 11110111</a:t>
            </a:r>
          </a:p>
          <a:p>
            <a:r>
              <a:rPr lang="en-US" dirty="0"/>
              <a:t>-Y = 100000000 - 00000110 = 11111010</a:t>
            </a:r>
          </a:p>
          <a:p>
            <a:r>
              <a:rPr lang="en-US" dirty="0"/>
              <a:t> </a:t>
            </a:r>
          </a:p>
          <a:p>
            <a:pPr>
              <a:tabLst>
                <a:tab pos="4125913" algn="l"/>
              </a:tabLst>
            </a:pPr>
            <a:r>
              <a:rPr lang="en-US" dirty="0">
                <a:latin typeface="Courier New" pitchFamily="49" charset="0"/>
                <a:cs typeface="Courier New" pitchFamily="49" charset="0"/>
              </a:rPr>
              <a:t>1. +X  +9     </a:t>
            </a:r>
            <a:r>
              <a:rPr lang="en-US" dirty="0" smtClean="0">
                <a:latin typeface="Courier New" pitchFamily="49" charset="0"/>
                <a:cs typeface="Courier New" pitchFamily="49" charset="0"/>
              </a:rPr>
              <a:t>00001001	2</a:t>
            </a:r>
            <a:r>
              <a:rPr lang="en-US" dirty="0">
                <a:latin typeface="Courier New" pitchFamily="49" charset="0"/>
                <a:cs typeface="Courier New" pitchFamily="49" charset="0"/>
              </a:rPr>
              <a:t>. +X  +9 </a:t>
            </a:r>
            <a:r>
              <a:rPr lang="en-US" dirty="0" smtClean="0">
                <a:latin typeface="Courier New" pitchFamily="49" charset="0"/>
                <a:cs typeface="Courier New" pitchFamily="49" charset="0"/>
              </a:rPr>
              <a:t>   </a:t>
            </a:r>
            <a:r>
              <a:rPr lang="en-US" dirty="0">
                <a:latin typeface="Courier New" pitchFamily="49" charset="0"/>
                <a:cs typeface="Courier New" pitchFamily="49" charset="0"/>
              </a:rPr>
              <a:t>00001001</a:t>
            </a:r>
          </a:p>
          <a:p>
            <a:pPr>
              <a:tabLst>
                <a:tab pos="4125913" algn="l"/>
              </a:tabLst>
            </a:pPr>
            <a:r>
              <a:rPr lang="en-US" dirty="0">
                <a:latin typeface="Courier New" pitchFamily="49" charset="0"/>
                <a:cs typeface="Courier New" pitchFamily="49" charset="0"/>
              </a:rPr>
              <a:t>   </a:t>
            </a:r>
            <a:r>
              <a:rPr lang="en-US" u="sng" dirty="0">
                <a:latin typeface="Courier New" pitchFamily="49" charset="0"/>
                <a:cs typeface="Courier New" pitchFamily="49" charset="0"/>
              </a:rPr>
              <a:t>+Y</a:t>
            </a:r>
            <a:r>
              <a:rPr lang="en-US" dirty="0">
                <a:latin typeface="Courier New" pitchFamily="49" charset="0"/>
                <a:cs typeface="Courier New" pitchFamily="49" charset="0"/>
              </a:rPr>
              <a:t>  </a:t>
            </a:r>
            <a:r>
              <a:rPr lang="en-US" u="sng" dirty="0">
                <a:latin typeface="Courier New" pitchFamily="49" charset="0"/>
                <a:cs typeface="Courier New" pitchFamily="49" charset="0"/>
              </a:rPr>
              <a:t>+6</a:t>
            </a:r>
            <a:r>
              <a:rPr lang="en-US" dirty="0">
                <a:latin typeface="Courier New" pitchFamily="49" charset="0"/>
                <a:cs typeface="Courier New" pitchFamily="49" charset="0"/>
              </a:rPr>
              <a:t>    +</a:t>
            </a:r>
            <a:r>
              <a:rPr lang="en-US" u="sng" dirty="0" smtClean="0">
                <a:latin typeface="Courier New" pitchFamily="49" charset="0"/>
                <a:cs typeface="Courier New" pitchFamily="49" charset="0"/>
              </a:rPr>
              <a:t>00000110</a:t>
            </a:r>
            <a:r>
              <a:rPr lang="en-US" dirty="0" smtClean="0">
                <a:latin typeface="Courier New" pitchFamily="49" charset="0"/>
                <a:cs typeface="Courier New" pitchFamily="49" charset="0"/>
              </a:rPr>
              <a:t>	   </a:t>
            </a:r>
            <a:r>
              <a:rPr lang="en-US" u="sng" dirty="0" smtClean="0">
                <a:latin typeface="Courier New" pitchFamily="49" charset="0"/>
                <a:cs typeface="Courier New" pitchFamily="49" charset="0"/>
              </a:rPr>
              <a:t>-</a:t>
            </a:r>
            <a:r>
              <a:rPr lang="en-US" u="sng" dirty="0">
                <a:latin typeface="Courier New" pitchFamily="49" charset="0"/>
                <a:cs typeface="Courier New" pitchFamily="49" charset="0"/>
              </a:rPr>
              <a:t>Y</a:t>
            </a:r>
            <a:r>
              <a:rPr lang="en-US" dirty="0">
                <a:latin typeface="Courier New" pitchFamily="49" charset="0"/>
                <a:cs typeface="Courier New" pitchFamily="49" charset="0"/>
              </a:rPr>
              <a:t>  </a:t>
            </a:r>
            <a:r>
              <a:rPr lang="en-US" u="sng" dirty="0">
                <a:latin typeface="Courier New" pitchFamily="49" charset="0"/>
                <a:cs typeface="Courier New" pitchFamily="49" charset="0"/>
              </a:rPr>
              <a:t>-6</a:t>
            </a:r>
            <a:r>
              <a:rPr lang="en-US" dirty="0">
                <a:latin typeface="Courier New" pitchFamily="49" charset="0"/>
                <a:cs typeface="Courier New" pitchFamily="49" charset="0"/>
              </a:rPr>
              <a:t>  </a:t>
            </a:r>
            <a:r>
              <a:rPr lang="en-US" dirty="0" smtClean="0">
                <a:latin typeface="Courier New" pitchFamily="49" charset="0"/>
                <a:cs typeface="Courier New" pitchFamily="49" charset="0"/>
              </a:rPr>
              <a:t> </a:t>
            </a:r>
            <a:r>
              <a:rPr lang="en-US" dirty="0">
                <a:latin typeface="Courier New" pitchFamily="49" charset="0"/>
                <a:cs typeface="Courier New" pitchFamily="49" charset="0"/>
              </a:rPr>
              <a:t>+</a:t>
            </a:r>
            <a:r>
              <a:rPr lang="en-US" u="sng" dirty="0">
                <a:latin typeface="Courier New" pitchFamily="49" charset="0"/>
                <a:cs typeface="Courier New" pitchFamily="49" charset="0"/>
              </a:rPr>
              <a:t>11111010</a:t>
            </a:r>
            <a:endParaRPr lang="en-US" dirty="0">
              <a:latin typeface="Courier New" pitchFamily="49" charset="0"/>
              <a:cs typeface="Courier New" pitchFamily="49" charset="0"/>
            </a:endParaRPr>
          </a:p>
          <a:p>
            <a:pPr>
              <a:tabLst>
                <a:tab pos="4125913" algn="l"/>
              </a:tabLst>
            </a:pPr>
            <a:r>
              <a:rPr lang="en-US" dirty="0">
                <a:latin typeface="Courier New" pitchFamily="49" charset="0"/>
                <a:cs typeface="Courier New" pitchFamily="49" charset="0"/>
              </a:rPr>
              <a:t>              </a:t>
            </a:r>
            <a:r>
              <a:rPr lang="en-US" b="1" dirty="0">
                <a:solidFill>
                  <a:srgbClr val="FF0000"/>
                </a:solidFill>
                <a:latin typeface="Courier New" pitchFamily="49" charset="0"/>
                <a:cs typeface="Courier New" pitchFamily="49" charset="0"/>
              </a:rPr>
              <a:t>00001111</a:t>
            </a:r>
            <a:r>
              <a:rPr lang="en-US" dirty="0">
                <a:latin typeface="Courier New" pitchFamily="49" charset="0"/>
                <a:cs typeface="Courier New" pitchFamily="49" charset="0"/>
              </a:rPr>
              <a:t> = </a:t>
            </a:r>
            <a:r>
              <a:rPr lang="en-US" dirty="0" smtClean="0">
                <a:latin typeface="Courier New" pitchFamily="49" charset="0"/>
                <a:cs typeface="Courier New" pitchFamily="49" charset="0"/>
              </a:rPr>
              <a:t>15	            1</a:t>
            </a:r>
            <a:r>
              <a:rPr lang="en-US" b="1" dirty="0">
                <a:solidFill>
                  <a:srgbClr val="FF0000"/>
                </a:solidFill>
                <a:latin typeface="Courier New" pitchFamily="49" charset="0"/>
                <a:cs typeface="Courier New" pitchFamily="49" charset="0"/>
              </a:rPr>
              <a:t>00000011</a:t>
            </a:r>
            <a:r>
              <a:rPr lang="en-US" dirty="0" smtClean="0">
                <a:latin typeface="Courier New" pitchFamily="49" charset="0"/>
                <a:cs typeface="Courier New" pitchFamily="49" charset="0"/>
              </a:rPr>
              <a:t> </a:t>
            </a:r>
            <a:r>
              <a:rPr lang="en-US" dirty="0">
                <a:latin typeface="Courier New" pitchFamily="49" charset="0"/>
                <a:cs typeface="Courier New" pitchFamily="49" charset="0"/>
              </a:rPr>
              <a:t>= +3</a:t>
            </a:r>
          </a:p>
          <a:p>
            <a:pPr>
              <a:tabLst>
                <a:tab pos="4125913" algn="l"/>
              </a:tabLst>
            </a:pPr>
            <a:r>
              <a:rPr lang="en-US" dirty="0">
                <a:latin typeface="Courier New" pitchFamily="49" charset="0"/>
                <a:cs typeface="Courier New" pitchFamily="49" charset="0"/>
              </a:rPr>
              <a:t> </a:t>
            </a:r>
          </a:p>
          <a:p>
            <a:pPr>
              <a:tabLst>
                <a:tab pos="4125913" algn="l"/>
              </a:tabLst>
            </a:pPr>
            <a:r>
              <a:rPr lang="en-US" dirty="0">
                <a:latin typeface="Courier New" pitchFamily="49" charset="0"/>
                <a:cs typeface="Courier New" pitchFamily="49" charset="0"/>
              </a:rPr>
              <a:t>3. -X  -9     </a:t>
            </a:r>
            <a:r>
              <a:rPr lang="en-US" dirty="0" smtClean="0">
                <a:latin typeface="Courier New" pitchFamily="49" charset="0"/>
                <a:cs typeface="Courier New" pitchFamily="49" charset="0"/>
              </a:rPr>
              <a:t>11110111	4</a:t>
            </a:r>
            <a:r>
              <a:rPr lang="en-US" dirty="0">
                <a:latin typeface="Courier New" pitchFamily="49" charset="0"/>
                <a:cs typeface="Courier New" pitchFamily="49" charset="0"/>
              </a:rPr>
              <a:t>. -X  -9  </a:t>
            </a:r>
            <a:r>
              <a:rPr lang="en-US" dirty="0" smtClean="0">
                <a:latin typeface="Courier New" pitchFamily="49" charset="0"/>
                <a:cs typeface="Courier New" pitchFamily="49" charset="0"/>
              </a:rPr>
              <a:t>  </a:t>
            </a:r>
            <a:r>
              <a:rPr lang="en-US" dirty="0">
                <a:latin typeface="Courier New" pitchFamily="49" charset="0"/>
                <a:cs typeface="Courier New" pitchFamily="49" charset="0"/>
              </a:rPr>
              <a:t>11110111</a:t>
            </a:r>
          </a:p>
          <a:p>
            <a:pPr>
              <a:tabLst>
                <a:tab pos="4125913" algn="l"/>
              </a:tabLst>
            </a:pPr>
            <a:r>
              <a:rPr lang="en-US" dirty="0">
                <a:latin typeface="Courier New" pitchFamily="49" charset="0"/>
                <a:cs typeface="Courier New" pitchFamily="49" charset="0"/>
              </a:rPr>
              <a:t>   </a:t>
            </a:r>
            <a:r>
              <a:rPr lang="en-US" u="sng" dirty="0">
                <a:latin typeface="Courier New" pitchFamily="49" charset="0"/>
                <a:cs typeface="Courier New" pitchFamily="49" charset="0"/>
              </a:rPr>
              <a:t>+Y</a:t>
            </a:r>
            <a:r>
              <a:rPr lang="en-US" dirty="0">
                <a:latin typeface="Courier New" pitchFamily="49" charset="0"/>
                <a:cs typeface="Courier New" pitchFamily="49" charset="0"/>
              </a:rPr>
              <a:t>  </a:t>
            </a:r>
            <a:r>
              <a:rPr lang="en-US" u="sng" dirty="0">
                <a:latin typeface="Courier New" pitchFamily="49" charset="0"/>
                <a:cs typeface="Courier New" pitchFamily="49" charset="0"/>
              </a:rPr>
              <a:t>+6</a:t>
            </a:r>
            <a:r>
              <a:rPr lang="en-US" dirty="0">
                <a:latin typeface="Courier New" pitchFamily="49" charset="0"/>
                <a:cs typeface="Courier New" pitchFamily="49" charset="0"/>
              </a:rPr>
              <a:t>    +</a:t>
            </a:r>
            <a:r>
              <a:rPr lang="en-US" u="sng" dirty="0" smtClean="0">
                <a:latin typeface="Courier New" pitchFamily="49" charset="0"/>
                <a:cs typeface="Courier New" pitchFamily="49" charset="0"/>
              </a:rPr>
              <a:t>00000110</a:t>
            </a:r>
            <a:r>
              <a:rPr lang="en-US" dirty="0" smtClean="0">
                <a:latin typeface="Courier New" pitchFamily="49" charset="0"/>
                <a:cs typeface="Courier New" pitchFamily="49" charset="0"/>
              </a:rPr>
              <a:t>	   </a:t>
            </a:r>
            <a:r>
              <a:rPr lang="en-US" u="sng" dirty="0">
                <a:latin typeface="Courier New" pitchFamily="49" charset="0"/>
                <a:cs typeface="Courier New" pitchFamily="49" charset="0"/>
              </a:rPr>
              <a:t>-Y</a:t>
            </a:r>
            <a:r>
              <a:rPr lang="en-US" dirty="0">
                <a:latin typeface="Courier New" pitchFamily="49" charset="0"/>
                <a:cs typeface="Courier New" pitchFamily="49" charset="0"/>
              </a:rPr>
              <a:t>  -6  </a:t>
            </a:r>
            <a:r>
              <a:rPr lang="en-US" dirty="0" smtClean="0">
                <a:latin typeface="Courier New" pitchFamily="49" charset="0"/>
                <a:cs typeface="Courier New" pitchFamily="49" charset="0"/>
              </a:rPr>
              <a:t> </a:t>
            </a:r>
            <a:r>
              <a:rPr lang="en-US" dirty="0">
                <a:latin typeface="Courier New" pitchFamily="49" charset="0"/>
                <a:cs typeface="Courier New" pitchFamily="49" charset="0"/>
              </a:rPr>
              <a:t>+</a:t>
            </a:r>
            <a:r>
              <a:rPr lang="en-US" u="sng" dirty="0">
                <a:latin typeface="Courier New" pitchFamily="49" charset="0"/>
                <a:cs typeface="Courier New" pitchFamily="49" charset="0"/>
              </a:rPr>
              <a:t>11111010</a:t>
            </a:r>
            <a:endParaRPr lang="en-US" dirty="0">
              <a:latin typeface="Courier New" pitchFamily="49" charset="0"/>
              <a:cs typeface="Courier New" pitchFamily="49" charset="0"/>
            </a:endParaRPr>
          </a:p>
          <a:p>
            <a:pPr>
              <a:tabLst>
                <a:tab pos="4125913" algn="l"/>
              </a:tabLst>
            </a:pPr>
            <a:r>
              <a:rPr lang="en-US" dirty="0">
                <a:latin typeface="Courier New" pitchFamily="49" charset="0"/>
                <a:cs typeface="Courier New" pitchFamily="49" charset="0"/>
              </a:rPr>
              <a:t>              </a:t>
            </a:r>
            <a:r>
              <a:rPr lang="en-US" b="1" dirty="0">
                <a:solidFill>
                  <a:srgbClr val="FF0000"/>
                </a:solidFill>
                <a:latin typeface="Courier New" pitchFamily="49" charset="0"/>
                <a:cs typeface="Courier New" pitchFamily="49" charset="0"/>
              </a:rPr>
              <a:t>1111110</a:t>
            </a:r>
            <a:r>
              <a:rPr lang="en-US" dirty="0">
                <a:latin typeface="Courier New" pitchFamily="49" charset="0"/>
                <a:cs typeface="Courier New" pitchFamily="49" charset="0"/>
              </a:rPr>
              <a:t>1 = -</a:t>
            </a:r>
            <a:r>
              <a:rPr lang="en-US" dirty="0" smtClean="0">
                <a:latin typeface="Courier New" pitchFamily="49" charset="0"/>
                <a:cs typeface="Courier New" pitchFamily="49" charset="0"/>
              </a:rPr>
              <a:t>3	            1</a:t>
            </a:r>
            <a:r>
              <a:rPr lang="en-US" b="1" dirty="0">
                <a:solidFill>
                  <a:srgbClr val="FF0000"/>
                </a:solidFill>
                <a:latin typeface="Courier New" pitchFamily="49" charset="0"/>
                <a:cs typeface="Courier New" pitchFamily="49" charset="0"/>
              </a:rPr>
              <a:t>11110001</a:t>
            </a:r>
            <a:r>
              <a:rPr lang="en-US" dirty="0" smtClean="0">
                <a:latin typeface="Courier New" pitchFamily="49" charset="0"/>
                <a:cs typeface="Courier New" pitchFamily="49" charset="0"/>
              </a:rPr>
              <a:t> </a:t>
            </a:r>
            <a:r>
              <a:rPr lang="en-US" dirty="0">
                <a:latin typeface="Courier New" pitchFamily="49" charset="0"/>
                <a:cs typeface="Courier New" pitchFamily="49" charset="0"/>
              </a:rPr>
              <a:t>= -15</a:t>
            </a:r>
          </a:p>
          <a:p>
            <a:r>
              <a:rPr lang="en-US" dirty="0"/>
              <a:t> </a:t>
            </a:r>
          </a:p>
          <a:p>
            <a:r>
              <a:rPr lang="en-US" dirty="0"/>
              <a:t>All four examples give the result we'd expect when the result is interpreted as a two’s complement number.</a:t>
            </a:r>
            <a:endParaRPr lang="en-US" dirty="0" smtClean="0"/>
          </a:p>
        </p:txBody>
      </p:sp>
    </p:spTree>
    <p:extLst>
      <p:ext uri="{BB962C8B-B14F-4D97-AF65-F5344CB8AC3E}">
        <p14:creationId xmlns:p14="http://schemas.microsoft.com/office/powerpoint/2010/main" val="2677702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21</a:t>
            </a:fld>
            <a:endParaRPr lang="en-GB"/>
          </a:p>
        </p:txBody>
      </p:sp>
      <p:sp>
        <p:nvSpPr>
          <p:cNvPr id="6" name="Rectangle 5"/>
          <p:cNvSpPr/>
          <p:nvPr/>
        </p:nvSpPr>
        <p:spPr>
          <a:xfrm>
            <a:off x="323528" y="548680"/>
            <a:ext cx="7992888" cy="4985980"/>
          </a:xfrm>
          <a:prstGeom prst="rect">
            <a:avLst/>
          </a:prstGeom>
        </p:spPr>
        <p:txBody>
          <a:bodyPr wrap="square">
            <a:spAutoFit/>
          </a:bodyPr>
          <a:lstStyle/>
          <a:p>
            <a:pPr algn="ctr"/>
            <a:r>
              <a:rPr lang="en-US" b="1" dirty="0"/>
              <a:t>Two’s </a:t>
            </a:r>
            <a:r>
              <a:rPr lang="en-US" b="1" dirty="0" smtClean="0"/>
              <a:t>Complement Arithmetic</a:t>
            </a:r>
          </a:p>
          <a:p>
            <a:endParaRPr lang="en-GB" sz="1000" dirty="0" smtClean="0"/>
          </a:p>
          <a:p>
            <a:endParaRPr lang="en-GB" sz="1000" dirty="0"/>
          </a:p>
          <a:p>
            <a:endParaRPr lang="en-US" sz="1000" dirty="0" smtClean="0"/>
          </a:p>
          <a:p>
            <a:r>
              <a:rPr lang="en-US" b="1" dirty="0" smtClean="0"/>
              <a:t>Properties </a:t>
            </a:r>
            <a:r>
              <a:rPr lang="en-US" b="1" dirty="0"/>
              <a:t>of Two’s complement Numbers</a:t>
            </a:r>
            <a:endParaRPr lang="en-US" dirty="0"/>
          </a:p>
          <a:p>
            <a:r>
              <a:rPr lang="en-US" dirty="0"/>
              <a:t> </a:t>
            </a:r>
          </a:p>
          <a:p>
            <a:pPr marL="358775" indent="-358775"/>
            <a:r>
              <a:rPr lang="en-US" dirty="0"/>
              <a:t>1.	The two’s complement system is a true complement system in that +X + (-X) = 0.</a:t>
            </a:r>
          </a:p>
          <a:p>
            <a:pPr marL="358775" indent="-358775"/>
            <a:r>
              <a:rPr lang="en-US" dirty="0"/>
              <a:t> </a:t>
            </a:r>
          </a:p>
          <a:p>
            <a:pPr marL="358775" indent="-358775"/>
            <a:r>
              <a:rPr lang="en-US" dirty="0"/>
              <a:t>2.	There is one unique zero 00...0.</a:t>
            </a:r>
          </a:p>
          <a:p>
            <a:pPr marL="358775" indent="-358775"/>
            <a:r>
              <a:rPr lang="en-US" dirty="0"/>
              <a:t> </a:t>
            </a:r>
          </a:p>
          <a:p>
            <a:pPr marL="358775" indent="-358775"/>
            <a:r>
              <a:rPr lang="en-US" dirty="0"/>
              <a:t>3.	The most-significant bit of a two’s complement number is a sign bit. The number is positive if the most-significant bit is 0, and negative if it is 1.</a:t>
            </a:r>
          </a:p>
          <a:p>
            <a:pPr marL="358775" indent="-358775"/>
            <a:r>
              <a:rPr lang="en-US" dirty="0"/>
              <a:t> </a:t>
            </a:r>
          </a:p>
          <a:p>
            <a:pPr marL="358775" indent="-358775"/>
            <a:r>
              <a:rPr lang="en-US" dirty="0"/>
              <a:t>4.	The range of an </a:t>
            </a:r>
            <a:r>
              <a:rPr lang="en-US" i="1" dirty="0"/>
              <a:t>n</a:t>
            </a:r>
            <a:r>
              <a:rPr lang="en-US" dirty="0"/>
              <a:t>-bit two’s complement </a:t>
            </a:r>
            <a:r>
              <a:rPr lang="en-US" dirty="0" smtClean="0"/>
              <a:t>number </a:t>
            </a:r>
            <a:r>
              <a:rPr lang="en-US" dirty="0"/>
              <a:t>is from -2</a:t>
            </a:r>
            <a:r>
              <a:rPr lang="en-US" baseline="30000" dirty="0"/>
              <a:t>n-1</a:t>
            </a:r>
            <a:r>
              <a:rPr lang="en-US" dirty="0"/>
              <a:t> to +2</a:t>
            </a:r>
            <a:r>
              <a:rPr lang="en-US" baseline="30000" dirty="0"/>
              <a:t>n-1</a:t>
            </a:r>
            <a:r>
              <a:rPr lang="en-US" dirty="0"/>
              <a:t> - 1. For </a:t>
            </a:r>
            <a:r>
              <a:rPr lang="en-US" i="1" dirty="0"/>
              <a:t>n</a:t>
            </a:r>
            <a:r>
              <a:rPr lang="en-US" dirty="0"/>
              <a:t> = 8, the range is ‑128 to +127. The total number of different numbers is 2</a:t>
            </a:r>
            <a:r>
              <a:rPr lang="en-US" baseline="30000" dirty="0"/>
              <a:t>n</a:t>
            </a:r>
            <a:r>
              <a:rPr lang="en-US" dirty="0"/>
              <a:t> = 256 (128 negative, zero and 127 positive).</a:t>
            </a:r>
          </a:p>
          <a:p>
            <a:endParaRPr lang="en-US" i="1" dirty="0" smtClean="0"/>
          </a:p>
        </p:txBody>
      </p:sp>
    </p:spTree>
    <p:extLst>
      <p:ext uri="{BB962C8B-B14F-4D97-AF65-F5344CB8AC3E}">
        <p14:creationId xmlns:p14="http://schemas.microsoft.com/office/powerpoint/2010/main" val="30284777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22</a:t>
            </a:fld>
            <a:endParaRPr lang="en-GB"/>
          </a:p>
        </p:txBody>
      </p:sp>
      <p:sp>
        <p:nvSpPr>
          <p:cNvPr id="2" name="Rectangle 1"/>
          <p:cNvSpPr/>
          <p:nvPr/>
        </p:nvSpPr>
        <p:spPr>
          <a:xfrm>
            <a:off x="251520" y="337321"/>
            <a:ext cx="8136904" cy="5909310"/>
          </a:xfrm>
          <a:prstGeom prst="rect">
            <a:avLst/>
          </a:prstGeom>
        </p:spPr>
        <p:txBody>
          <a:bodyPr wrap="square">
            <a:spAutoFit/>
          </a:bodyPr>
          <a:lstStyle/>
          <a:p>
            <a:pPr algn="ctr"/>
            <a:r>
              <a:rPr lang="en-US" b="1" dirty="0"/>
              <a:t>Arithmetic Overflow</a:t>
            </a:r>
            <a:endParaRPr lang="en-US" dirty="0"/>
          </a:p>
          <a:p>
            <a:r>
              <a:rPr lang="en-US" dirty="0"/>
              <a:t> </a:t>
            </a:r>
          </a:p>
          <a:p>
            <a:r>
              <a:rPr lang="en-US" dirty="0" smtClean="0"/>
              <a:t>The range </a:t>
            </a:r>
            <a:r>
              <a:rPr lang="en-US" dirty="0"/>
              <a:t>of two’s complement numbers in </a:t>
            </a:r>
            <a:r>
              <a:rPr lang="en-US" i="1" dirty="0"/>
              <a:t>n</a:t>
            </a:r>
            <a:r>
              <a:rPr lang="en-US" dirty="0"/>
              <a:t> bits is from -2</a:t>
            </a:r>
            <a:r>
              <a:rPr lang="en-US" baseline="30000" dirty="0"/>
              <a:t>n-1</a:t>
            </a:r>
            <a:r>
              <a:rPr lang="en-US" dirty="0"/>
              <a:t> to +2</a:t>
            </a:r>
            <a:r>
              <a:rPr lang="en-US" baseline="30000" dirty="0"/>
              <a:t>n-1</a:t>
            </a:r>
            <a:r>
              <a:rPr lang="en-US" dirty="0"/>
              <a:t> </a:t>
            </a:r>
            <a:r>
              <a:rPr lang="en-US" dirty="0" smtClean="0"/>
              <a:t>- </a:t>
            </a:r>
            <a:r>
              <a:rPr lang="en-US" dirty="0"/>
              <a:t>1. Consider what happens if we violate this rule by carrying out an operation whose result falls outside the range of values that can be represented by two’s complement numbers. In a five-bit representation, the range of valid signed numbers is -16 to +15. </a:t>
            </a:r>
            <a:endParaRPr lang="en-US" dirty="0" smtClean="0"/>
          </a:p>
          <a:p>
            <a:r>
              <a:rPr lang="en-US" dirty="0"/>
              <a:t> </a:t>
            </a:r>
          </a:p>
          <a:p>
            <a:pPr>
              <a:tabLst>
                <a:tab pos="2157413" algn="l"/>
              </a:tabLst>
            </a:pPr>
            <a:r>
              <a:rPr lang="en-US" dirty="0"/>
              <a:t>Case 1	Case 2</a:t>
            </a:r>
          </a:p>
          <a:p>
            <a:pPr>
              <a:tabLst>
                <a:tab pos="2157413" algn="l"/>
              </a:tabLst>
            </a:pPr>
            <a:r>
              <a:rPr lang="en-US" dirty="0"/>
              <a:t> </a:t>
            </a:r>
          </a:p>
          <a:p>
            <a:pPr>
              <a:tabLst>
                <a:tab pos="2157413" algn="l"/>
              </a:tabLst>
            </a:pPr>
            <a:r>
              <a:rPr lang="en-US" dirty="0"/>
              <a:t>  5 = 00101	</a:t>
            </a:r>
            <a:r>
              <a:rPr lang="en-US" dirty="0" smtClean="0"/>
              <a:t>  </a:t>
            </a:r>
            <a:r>
              <a:rPr lang="en-US" dirty="0"/>
              <a:t>12 = 01100</a:t>
            </a:r>
          </a:p>
          <a:p>
            <a:pPr>
              <a:tabLst>
                <a:tab pos="2157413" algn="l"/>
              </a:tabLst>
            </a:pPr>
            <a:r>
              <a:rPr lang="en-US" dirty="0"/>
              <a:t> </a:t>
            </a:r>
            <a:r>
              <a:rPr lang="en-US" u="sng" dirty="0"/>
              <a:t>+7</a:t>
            </a:r>
            <a:r>
              <a:rPr lang="en-US" dirty="0"/>
              <a:t> = </a:t>
            </a:r>
            <a:r>
              <a:rPr lang="en-US" u="sng" dirty="0"/>
              <a:t>00111</a:t>
            </a:r>
            <a:r>
              <a:rPr lang="en-US" dirty="0"/>
              <a:t>	+</a:t>
            </a:r>
            <a:r>
              <a:rPr lang="en-US" u="sng" dirty="0"/>
              <a:t>13</a:t>
            </a:r>
            <a:r>
              <a:rPr lang="en-US" dirty="0"/>
              <a:t> = </a:t>
            </a:r>
            <a:r>
              <a:rPr lang="en-US" u="sng" dirty="0"/>
              <a:t>01101</a:t>
            </a:r>
            <a:endParaRPr lang="en-US" dirty="0"/>
          </a:p>
          <a:p>
            <a:pPr>
              <a:tabLst>
                <a:tab pos="2157413" algn="l"/>
              </a:tabLst>
            </a:pPr>
            <a:r>
              <a:rPr lang="en-US" dirty="0"/>
              <a:t> 12   01100 = 12</a:t>
            </a:r>
            <a:r>
              <a:rPr lang="en-US" baseline="-25000" dirty="0"/>
              <a:t>10</a:t>
            </a:r>
            <a:r>
              <a:rPr lang="en-US" dirty="0"/>
              <a:t>	 </a:t>
            </a:r>
            <a:r>
              <a:rPr lang="en-US" dirty="0" smtClean="0"/>
              <a:t> 25    </a:t>
            </a:r>
            <a:r>
              <a:rPr lang="en-US" dirty="0"/>
              <a:t>11001 = -7</a:t>
            </a:r>
            <a:r>
              <a:rPr lang="en-US" baseline="-25000" dirty="0"/>
              <a:t>10</a:t>
            </a:r>
            <a:r>
              <a:rPr lang="en-US" dirty="0"/>
              <a:t>  (</a:t>
            </a:r>
            <a:r>
              <a:rPr lang="en-US" sz="1600" dirty="0"/>
              <a:t>as a two's complement </a:t>
            </a:r>
            <a:r>
              <a:rPr lang="en-US" sz="1600" dirty="0" smtClean="0"/>
              <a:t>value</a:t>
            </a:r>
            <a:r>
              <a:rPr lang="en-US" dirty="0" smtClean="0"/>
              <a:t>)</a:t>
            </a:r>
            <a:endParaRPr lang="en-US" dirty="0"/>
          </a:p>
          <a:p>
            <a:r>
              <a:rPr lang="en-US" dirty="0"/>
              <a:t> </a:t>
            </a:r>
          </a:p>
          <a:p>
            <a:r>
              <a:rPr lang="en-US" dirty="0"/>
              <a:t>In Case 1 we get the expected answer of +12</a:t>
            </a:r>
            <a:r>
              <a:rPr lang="en-US" baseline="-25000" dirty="0"/>
              <a:t>10</a:t>
            </a:r>
            <a:r>
              <a:rPr lang="en-US" dirty="0"/>
              <a:t>, but in Case 2 we get a </a:t>
            </a:r>
            <a:r>
              <a:rPr lang="en-US" i="1" dirty="0"/>
              <a:t>negative</a:t>
            </a:r>
            <a:r>
              <a:rPr lang="en-US" dirty="0"/>
              <a:t> result because the sign bit is '1</a:t>
            </a:r>
            <a:r>
              <a:rPr lang="en-US" dirty="0" smtClean="0"/>
              <a:t>'.</a:t>
            </a:r>
          </a:p>
          <a:p>
            <a:endParaRPr lang="en-US" dirty="0"/>
          </a:p>
          <a:p>
            <a:r>
              <a:rPr lang="en-US" dirty="0" smtClean="0"/>
              <a:t>If </a:t>
            </a:r>
            <a:r>
              <a:rPr lang="en-US" dirty="0"/>
              <a:t>the answer were regarded as an unsigned binary number it would be +25, which is, of course, the correct answer. However, once the two’s complement system has been chosen to represent signed numbers, all answers must be interpreted in this light.</a:t>
            </a:r>
          </a:p>
        </p:txBody>
      </p:sp>
    </p:spTree>
    <p:extLst>
      <p:ext uri="{BB962C8B-B14F-4D97-AF65-F5344CB8AC3E}">
        <p14:creationId xmlns:p14="http://schemas.microsoft.com/office/powerpoint/2010/main" val="34000045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23</a:t>
            </a:fld>
            <a:endParaRPr lang="en-GB"/>
          </a:p>
        </p:txBody>
      </p:sp>
      <p:sp>
        <p:nvSpPr>
          <p:cNvPr id="2" name="Rectangle 1"/>
          <p:cNvSpPr/>
          <p:nvPr/>
        </p:nvSpPr>
        <p:spPr>
          <a:xfrm>
            <a:off x="323528" y="404664"/>
            <a:ext cx="7992888" cy="2585323"/>
          </a:xfrm>
          <a:prstGeom prst="rect">
            <a:avLst/>
          </a:prstGeom>
        </p:spPr>
        <p:txBody>
          <a:bodyPr wrap="square">
            <a:spAutoFit/>
          </a:bodyPr>
          <a:lstStyle/>
          <a:p>
            <a:pPr algn="ctr"/>
            <a:endParaRPr lang="en-US" b="1" dirty="0" smtClean="0"/>
          </a:p>
          <a:p>
            <a:r>
              <a:rPr lang="en-US" dirty="0"/>
              <a:t> </a:t>
            </a:r>
          </a:p>
          <a:p>
            <a:r>
              <a:rPr lang="en-US" dirty="0" smtClean="0"/>
              <a:t>If we </a:t>
            </a:r>
            <a:r>
              <a:rPr lang="en-US" dirty="0"/>
              <a:t>add together two negative numbers whose total is less than -16, we also go out of range. For example, if we add -9 = 10111</a:t>
            </a:r>
            <a:r>
              <a:rPr lang="en-US" baseline="-25000" dirty="0"/>
              <a:t>2</a:t>
            </a:r>
            <a:r>
              <a:rPr lang="en-US" dirty="0"/>
              <a:t> and -12 = 10100</a:t>
            </a:r>
            <a:r>
              <a:rPr lang="en-US" baseline="-25000" dirty="0"/>
              <a:t>2</a:t>
            </a:r>
            <a:r>
              <a:rPr lang="en-US" dirty="0"/>
              <a:t>, we get:</a:t>
            </a:r>
          </a:p>
          <a:p>
            <a:r>
              <a:rPr lang="en-US" dirty="0"/>
              <a:t> </a:t>
            </a:r>
          </a:p>
          <a:p>
            <a:r>
              <a:rPr lang="en-US" dirty="0"/>
              <a:t> -9 =  </a:t>
            </a:r>
            <a:r>
              <a:rPr lang="en-US" dirty="0" smtClean="0"/>
              <a:t>   </a:t>
            </a:r>
            <a:r>
              <a:rPr lang="en-US" dirty="0"/>
              <a:t>10111</a:t>
            </a:r>
          </a:p>
          <a:p>
            <a:r>
              <a:rPr lang="en-US" u="sng" dirty="0"/>
              <a:t>-12</a:t>
            </a:r>
            <a:r>
              <a:rPr lang="en-US" dirty="0"/>
              <a:t> =  </a:t>
            </a:r>
            <a:r>
              <a:rPr lang="en-US" u="sng" dirty="0"/>
              <a:t>+10100</a:t>
            </a:r>
            <a:endParaRPr lang="en-US" dirty="0"/>
          </a:p>
          <a:p>
            <a:r>
              <a:rPr lang="en-US" dirty="0"/>
              <a:t>-21   </a:t>
            </a:r>
            <a:r>
              <a:rPr lang="en-US" dirty="0" smtClean="0"/>
              <a:t>  </a:t>
            </a:r>
            <a:r>
              <a:rPr lang="en-US" b="1" dirty="0">
                <a:solidFill>
                  <a:srgbClr val="FF0000"/>
                </a:solidFill>
              </a:rPr>
              <a:t>1</a:t>
            </a:r>
            <a:r>
              <a:rPr lang="en-US" dirty="0"/>
              <a:t>01011 gives a positive result 01011</a:t>
            </a:r>
            <a:r>
              <a:rPr lang="en-US" baseline="-25000" dirty="0"/>
              <a:t>2</a:t>
            </a:r>
            <a:r>
              <a:rPr lang="en-US" dirty="0"/>
              <a:t> = +11</a:t>
            </a:r>
            <a:r>
              <a:rPr lang="en-US" baseline="-25000" dirty="0"/>
              <a:t>10</a:t>
            </a:r>
            <a:endParaRPr lang="en-US" dirty="0"/>
          </a:p>
        </p:txBody>
      </p:sp>
    </p:spTree>
    <p:extLst>
      <p:ext uri="{BB962C8B-B14F-4D97-AF65-F5344CB8AC3E}">
        <p14:creationId xmlns:p14="http://schemas.microsoft.com/office/powerpoint/2010/main" val="11763328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24</a:t>
            </a:fld>
            <a:endParaRPr lang="en-GB"/>
          </a:p>
        </p:txBody>
      </p:sp>
      <p:sp>
        <p:nvSpPr>
          <p:cNvPr id="2" name="Rectangle 1"/>
          <p:cNvSpPr/>
          <p:nvPr/>
        </p:nvSpPr>
        <p:spPr>
          <a:xfrm>
            <a:off x="323528" y="332656"/>
            <a:ext cx="7848872" cy="6463308"/>
          </a:xfrm>
          <a:prstGeom prst="rect">
            <a:avLst/>
          </a:prstGeom>
        </p:spPr>
        <p:txBody>
          <a:bodyPr wrap="square">
            <a:spAutoFit/>
          </a:bodyPr>
          <a:lstStyle/>
          <a:p>
            <a:pPr algn="ctr"/>
            <a:endParaRPr lang="en-US" b="1" dirty="0" smtClean="0"/>
          </a:p>
          <a:p>
            <a:r>
              <a:rPr lang="en-US" dirty="0"/>
              <a:t> </a:t>
            </a:r>
          </a:p>
          <a:p>
            <a:r>
              <a:rPr lang="en-US" dirty="0"/>
              <a:t>Both examples demonstrate </a:t>
            </a:r>
            <a:r>
              <a:rPr lang="en-US" i="1" dirty="0"/>
              <a:t>arithmetic overflow</a:t>
            </a:r>
            <a:r>
              <a:rPr lang="en-US" dirty="0"/>
              <a:t> that occurs during a two’s complement addition if the result of adding two positive numbers yields a negative result, or if  adding two negative numbers yields a positive result. </a:t>
            </a:r>
            <a:endParaRPr lang="en-US" dirty="0" smtClean="0"/>
          </a:p>
          <a:p>
            <a:endParaRPr lang="en-US" dirty="0"/>
          </a:p>
          <a:p>
            <a:r>
              <a:rPr lang="en-US" dirty="0" smtClean="0"/>
              <a:t>If </a:t>
            </a:r>
            <a:r>
              <a:rPr lang="en-US" dirty="0"/>
              <a:t>the sign bits of </a:t>
            </a:r>
            <a:r>
              <a:rPr lang="en-US" i="1" dirty="0"/>
              <a:t>A</a:t>
            </a:r>
            <a:r>
              <a:rPr lang="en-US" dirty="0"/>
              <a:t> and </a:t>
            </a:r>
            <a:r>
              <a:rPr lang="en-US" i="1" dirty="0"/>
              <a:t>B</a:t>
            </a:r>
            <a:r>
              <a:rPr lang="en-US" dirty="0"/>
              <a:t> are the same but the sign bit of the result is different, arithmetic overflow has occurred. </a:t>
            </a:r>
            <a:endParaRPr lang="en-US" dirty="0" smtClean="0"/>
          </a:p>
          <a:p>
            <a:endParaRPr lang="en-US" dirty="0"/>
          </a:p>
          <a:p>
            <a:r>
              <a:rPr lang="en-US" dirty="0" smtClean="0"/>
              <a:t>If </a:t>
            </a:r>
            <a:r>
              <a:rPr lang="en-US" dirty="0"/>
              <a:t>a</a:t>
            </a:r>
            <a:r>
              <a:rPr lang="en-US" baseline="-25000" dirty="0"/>
              <a:t>n-1</a:t>
            </a:r>
            <a:r>
              <a:rPr lang="en-US" dirty="0"/>
              <a:t> is the sign bit of </a:t>
            </a:r>
            <a:r>
              <a:rPr lang="en-US" i="1" dirty="0"/>
              <a:t>A</a:t>
            </a:r>
            <a:r>
              <a:rPr lang="en-US" dirty="0"/>
              <a:t>, b</a:t>
            </a:r>
            <a:r>
              <a:rPr lang="en-US" baseline="-25000" dirty="0"/>
              <a:t>n-1</a:t>
            </a:r>
            <a:r>
              <a:rPr lang="en-US" dirty="0"/>
              <a:t> is the sign bit of </a:t>
            </a:r>
            <a:r>
              <a:rPr lang="en-US" i="1" dirty="0"/>
              <a:t>B</a:t>
            </a:r>
            <a:r>
              <a:rPr lang="en-US" dirty="0"/>
              <a:t>, and s</a:t>
            </a:r>
            <a:r>
              <a:rPr lang="en-US" baseline="-25000" dirty="0"/>
              <a:t>n-1</a:t>
            </a:r>
            <a:r>
              <a:rPr lang="en-US" dirty="0"/>
              <a:t> is the sign bit of the sum of </a:t>
            </a:r>
            <a:r>
              <a:rPr lang="en-US" i="1" dirty="0"/>
              <a:t>A</a:t>
            </a:r>
            <a:r>
              <a:rPr lang="en-US" dirty="0"/>
              <a:t> and </a:t>
            </a:r>
            <a:r>
              <a:rPr lang="en-US" i="1" dirty="0"/>
              <a:t>B</a:t>
            </a:r>
            <a:r>
              <a:rPr lang="en-US" dirty="0"/>
              <a:t>, then overflow is defined by the logical </a:t>
            </a:r>
            <a:endParaRPr lang="en-US" dirty="0" smtClean="0"/>
          </a:p>
          <a:p>
            <a:r>
              <a:rPr lang="en-US" dirty="0"/>
              <a:t> </a:t>
            </a:r>
          </a:p>
          <a:p>
            <a:r>
              <a:rPr lang="en-US" dirty="0"/>
              <a:t>V = </a:t>
            </a:r>
            <a:r>
              <a:rPr lang="en-US" dirty="0" smtClean="0"/>
              <a:t>a</a:t>
            </a:r>
            <a:r>
              <a:rPr lang="en-US" baseline="-25000" dirty="0" smtClean="0"/>
              <a:t>n-1</a:t>
            </a:r>
            <a:r>
              <a:rPr lang="en-US" dirty="0" smtClean="0">
                <a:solidFill>
                  <a:srgbClr val="FF0000"/>
                </a:solidFill>
              </a:rPr>
              <a:t>*</a:t>
            </a:r>
            <a:r>
              <a:rPr lang="en-US" dirty="0" smtClean="0"/>
              <a:t> </a:t>
            </a:r>
            <a:r>
              <a:rPr lang="en-US" dirty="0">
                <a:sym typeface="Symbol"/>
              </a:rPr>
              <a:t></a:t>
            </a:r>
            <a:r>
              <a:rPr lang="en-US" dirty="0"/>
              <a:t>b</a:t>
            </a:r>
            <a:r>
              <a:rPr lang="en-US" baseline="-25000" dirty="0"/>
              <a:t> </a:t>
            </a:r>
            <a:r>
              <a:rPr lang="en-US" baseline="-25000" dirty="0" smtClean="0"/>
              <a:t>n-1</a:t>
            </a:r>
            <a:r>
              <a:rPr lang="en-US" dirty="0">
                <a:solidFill>
                  <a:srgbClr val="FF0000"/>
                </a:solidFill>
              </a:rPr>
              <a:t>*</a:t>
            </a:r>
            <a:r>
              <a:rPr lang="en-US" dirty="0"/>
              <a:t> </a:t>
            </a:r>
            <a:r>
              <a:rPr lang="en-US" dirty="0">
                <a:sym typeface="Symbol"/>
              </a:rPr>
              <a:t></a:t>
            </a:r>
            <a:r>
              <a:rPr lang="en-US" dirty="0"/>
              <a:t>s</a:t>
            </a:r>
            <a:r>
              <a:rPr lang="en-US" baseline="-25000" dirty="0"/>
              <a:t> n-1</a:t>
            </a:r>
            <a:r>
              <a:rPr lang="en-US" dirty="0"/>
              <a:t>   +  a</a:t>
            </a:r>
            <a:r>
              <a:rPr lang="en-US" baseline="-25000" dirty="0"/>
              <a:t> n-1</a:t>
            </a:r>
            <a:r>
              <a:rPr lang="en-US" dirty="0">
                <a:sym typeface="Symbol"/>
              </a:rPr>
              <a:t></a:t>
            </a:r>
            <a:r>
              <a:rPr lang="en-US" dirty="0"/>
              <a:t>b</a:t>
            </a:r>
            <a:r>
              <a:rPr lang="en-US" baseline="-25000" dirty="0"/>
              <a:t> n-1</a:t>
            </a:r>
            <a:r>
              <a:rPr lang="en-US" dirty="0">
                <a:sym typeface="Symbol"/>
              </a:rPr>
              <a:t></a:t>
            </a:r>
            <a:r>
              <a:rPr lang="en-US" dirty="0"/>
              <a:t> s</a:t>
            </a:r>
            <a:r>
              <a:rPr lang="en-US" baseline="-25000" dirty="0"/>
              <a:t> </a:t>
            </a:r>
            <a:r>
              <a:rPr lang="en-US" baseline="-25000" dirty="0" smtClean="0"/>
              <a:t>n-1</a:t>
            </a:r>
            <a:r>
              <a:rPr lang="en-US" dirty="0">
                <a:solidFill>
                  <a:srgbClr val="FF0000"/>
                </a:solidFill>
              </a:rPr>
              <a:t>*</a:t>
            </a:r>
          </a:p>
          <a:p>
            <a:r>
              <a:rPr lang="en-US" dirty="0"/>
              <a:t> </a:t>
            </a:r>
          </a:p>
          <a:p>
            <a:r>
              <a:rPr lang="en-US" dirty="0"/>
              <a:t>In practice, real systems detect overflow from the carry bits into and out of the most-significant bit of an adder; that is, V= </a:t>
            </a:r>
            <a:r>
              <a:rPr lang="en-US" dirty="0" err="1"/>
              <a:t>C</a:t>
            </a:r>
            <a:r>
              <a:rPr lang="en-US" baseline="-25000" dirty="0" err="1"/>
              <a:t>in</a:t>
            </a:r>
            <a:r>
              <a:rPr lang="en-US" dirty="0"/>
              <a:t> </a:t>
            </a:r>
            <a:r>
              <a:rPr lang="en-US" dirty="0">
                <a:sym typeface="Symbol"/>
              </a:rPr>
              <a:t></a:t>
            </a:r>
            <a:r>
              <a:rPr lang="en-US" dirty="0"/>
              <a:t> </a:t>
            </a:r>
            <a:r>
              <a:rPr lang="en-US" dirty="0" err="1"/>
              <a:t>C</a:t>
            </a:r>
            <a:r>
              <a:rPr lang="en-US" baseline="-25000" dirty="0" err="1"/>
              <a:t>out</a:t>
            </a:r>
            <a:r>
              <a:rPr lang="en-US" dirty="0"/>
              <a:t>. </a:t>
            </a:r>
            <a:endParaRPr lang="en-US" dirty="0" smtClean="0"/>
          </a:p>
          <a:p>
            <a:endParaRPr lang="en-US" dirty="0"/>
          </a:p>
          <a:p>
            <a:r>
              <a:rPr lang="en-US" dirty="0" smtClean="0"/>
              <a:t>Arithmetic </a:t>
            </a:r>
            <a:r>
              <a:rPr lang="en-US" dirty="0"/>
              <a:t>overflow is a consequence of two’s complement arithmetic and shouldn't be confused with carry-out, which is the carry bit generated by the addition of the two most-significant bits of the numbers.</a:t>
            </a:r>
          </a:p>
          <a:p>
            <a:r>
              <a:rPr lang="en-US" dirty="0"/>
              <a:t> </a:t>
            </a:r>
          </a:p>
        </p:txBody>
      </p:sp>
      <p:cxnSp>
        <p:nvCxnSpPr>
          <p:cNvPr id="7" name="Straight Connector 6"/>
          <p:cNvCxnSpPr/>
          <p:nvPr/>
        </p:nvCxnSpPr>
        <p:spPr>
          <a:xfrm>
            <a:off x="1979712" y="3645024"/>
            <a:ext cx="360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699792" y="3645024"/>
            <a:ext cx="360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131840" y="3645024"/>
            <a:ext cx="3600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718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25</a:t>
            </a:fld>
            <a:endParaRPr lang="en-GB"/>
          </a:p>
        </p:txBody>
      </p:sp>
      <p:pic>
        <p:nvPicPr>
          <p:cNvPr id="2050" name="Picture 2" descr="E:\CengageBook\FiguresForStudentTotes\Clements 1e JPG_files\ch02\87046-02-0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18" y="3573016"/>
            <a:ext cx="6530822" cy="287158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79512" y="404664"/>
            <a:ext cx="8136904" cy="3046988"/>
          </a:xfrm>
          <a:prstGeom prst="rect">
            <a:avLst/>
          </a:prstGeom>
        </p:spPr>
        <p:txBody>
          <a:bodyPr wrap="square">
            <a:spAutoFit/>
          </a:bodyPr>
          <a:lstStyle/>
          <a:p>
            <a:pPr algn="ctr"/>
            <a:r>
              <a:rPr lang="en-US" b="1" dirty="0" smtClean="0"/>
              <a:t>Shifting </a:t>
            </a:r>
            <a:r>
              <a:rPr lang="en-US" b="1" dirty="0"/>
              <a:t>Operations</a:t>
            </a:r>
            <a:endParaRPr lang="en-US" dirty="0"/>
          </a:p>
          <a:p>
            <a:r>
              <a:rPr lang="en-US" sz="1000" dirty="0"/>
              <a:t> </a:t>
            </a:r>
          </a:p>
          <a:p>
            <a:r>
              <a:rPr lang="en-US" dirty="0" smtClean="0"/>
              <a:t>In </a:t>
            </a:r>
            <a:r>
              <a:rPr lang="en-US" dirty="0"/>
              <a:t>a shift operation, </a:t>
            </a:r>
            <a:r>
              <a:rPr lang="en-US" dirty="0" smtClean="0"/>
              <a:t>the </a:t>
            </a:r>
            <a:r>
              <a:rPr lang="en-US" dirty="0"/>
              <a:t>bits of a word are shifted one </a:t>
            </a:r>
            <a:r>
              <a:rPr lang="en-US" dirty="0" smtClean="0"/>
              <a:t>or more places </a:t>
            </a:r>
            <a:r>
              <a:rPr lang="en-US" dirty="0"/>
              <a:t>left or </a:t>
            </a:r>
            <a:r>
              <a:rPr lang="en-US" dirty="0" smtClean="0"/>
              <a:t>right.  If </a:t>
            </a:r>
            <a:r>
              <a:rPr lang="en-US" dirty="0"/>
              <a:t>the bit pattern represents a </a:t>
            </a:r>
            <a:r>
              <a:rPr lang="en-US" dirty="0" smtClean="0"/>
              <a:t>two’s </a:t>
            </a:r>
            <a:r>
              <a:rPr lang="en-US" dirty="0"/>
              <a:t>complement integer, shifting it left multiplies it by 2</a:t>
            </a:r>
            <a:r>
              <a:rPr lang="en-US" dirty="0" smtClean="0"/>
              <a:t>.</a:t>
            </a:r>
          </a:p>
          <a:p>
            <a:endParaRPr lang="en-US" sz="1000" dirty="0"/>
          </a:p>
          <a:p>
            <a:r>
              <a:rPr lang="en-US" dirty="0" smtClean="0"/>
              <a:t>Consider </a:t>
            </a:r>
            <a:r>
              <a:rPr lang="en-US" dirty="0"/>
              <a:t>the string 00100111 </a:t>
            </a:r>
            <a:r>
              <a:rPr lang="en-US" dirty="0" smtClean="0"/>
              <a:t>(39). </a:t>
            </a:r>
            <a:r>
              <a:rPr lang="en-US" dirty="0"/>
              <a:t>Shifting </a:t>
            </a:r>
            <a:r>
              <a:rPr lang="en-US" dirty="0" smtClean="0"/>
              <a:t>it </a:t>
            </a:r>
            <a:r>
              <a:rPr lang="en-US" dirty="0"/>
              <a:t>one place left, gives </a:t>
            </a:r>
            <a:r>
              <a:rPr lang="en-US" dirty="0" smtClean="0"/>
              <a:t>01001110 (78). </a:t>
            </a:r>
            <a:r>
              <a:rPr lang="en-US" dirty="0"/>
              <a:t>Figure 2.2(a) describes the arithmetic shift left. A zero enters into the vacated least-significant bit position and the bit shifted out of the most-significant bit position is recorded in the computer's </a:t>
            </a:r>
            <a:r>
              <a:rPr lang="en-US" i="1" dirty="0"/>
              <a:t>carry </a:t>
            </a:r>
            <a:r>
              <a:rPr lang="en-US" i="1" dirty="0" smtClean="0"/>
              <a:t>flag</a:t>
            </a:r>
            <a:r>
              <a:rPr lang="en-US" dirty="0" smtClean="0"/>
              <a:t>.</a:t>
            </a:r>
          </a:p>
          <a:p>
            <a:endParaRPr lang="en-US" sz="1000" dirty="0"/>
          </a:p>
          <a:p>
            <a:r>
              <a:rPr lang="en-US" dirty="0" smtClean="0"/>
              <a:t>If 11100011 (-29) </a:t>
            </a:r>
            <a:r>
              <a:rPr lang="en-US" dirty="0"/>
              <a:t>is shifted one place </a:t>
            </a:r>
            <a:r>
              <a:rPr lang="en-US" dirty="0" smtClean="0"/>
              <a:t>left it becomes 11000110 (-58). </a:t>
            </a:r>
            <a:endParaRPr lang="en-US" dirty="0"/>
          </a:p>
        </p:txBody>
      </p:sp>
    </p:spTree>
    <p:extLst>
      <p:ext uri="{BB962C8B-B14F-4D97-AF65-F5344CB8AC3E}">
        <p14:creationId xmlns:p14="http://schemas.microsoft.com/office/powerpoint/2010/main" val="32037543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26</a:t>
            </a:fld>
            <a:endParaRPr lang="en-GB"/>
          </a:p>
        </p:txBody>
      </p:sp>
      <p:sp>
        <p:nvSpPr>
          <p:cNvPr id="6" name="Rectangle 5"/>
          <p:cNvSpPr/>
          <p:nvPr/>
        </p:nvSpPr>
        <p:spPr>
          <a:xfrm>
            <a:off x="179512" y="754156"/>
            <a:ext cx="8064896" cy="5539978"/>
          </a:xfrm>
          <a:prstGeom prst="rect">
            <a:avLst/>
          </a:prstGeom>
        </p:spPr>
        <p:txBody>
          <a:bodyPr wrap="square">
            <a:spAutoFit/>
          </a:bodyPr>
          <a:lstStyle/>
          <a:p>
            <a:pPr algn="ctr"/>
            <a:r>
              <a:rPr lang="en-US" sz="2400" b="1" dirty="0" smtClean="0"/>
              <a:t>Floating-point </a:t>
            </a:r>
            <a:r>
              <a:rPr lang="en-US" sz="2400" b="1" dirty="0"/>
              <a:t>Numbers</a:t>
            </a:r>
            <a:endParaRPr lang="en-US" sz="2400" dirty="0"/>
          </a:p>
          <a:p>
            <a:r>
              <a:rPr lang="en-US" sz="1000" dirty="0"/>
              <a:t> </a:t>
            </a:r>
          </a:p>
          <a:p>
            <a:r>
              <a:rPr lang="en-US" dirty="0" smtClean="0"/>
              <a:t>Floating-point </a:t>
            </a:r>
            <a:r>
              <a:rPr lang="en-US" dirty="0"/>
              <a:t>arithmetic lets you handle the very large and very small numbers found in scientific </a:t>
            </a:r>
            <a:r>
              <a:rPr lang="en-US" dirty="0" smtClean="0"/>
              <a:t>applications. </a:t>
            </a:r>
          </a:p>
          <a:p>
            <a:endParaRPr lang="en-US" sz="1000" dirty="0" smtClean="0"/>
          </a:p>
          <a:p>
            <a:r>
              <a:rPr lang="en-US" dirty="0" smtClean="0"/>
              <a:t>A </a:t>
            </a:r>
            <a:r>
              <a:rPr lang="en-US" dirty="0"/>
              <a:t>floating-point value is stored as </a:t>
            </a:r>
            <a:r>
              <a:rPr lang="en-US" i="1" dirty="0"/>
              <a:t>two</a:t>
            </a:r>
            <a:r>
              <a:rPr lang="en-US" dirty="0"/>
              <a:t> components: a number and the </a:t>
            </a:r>
            <a:r>
              <a:rPr lang="en-US" i="1" dirty="0"/>
              <a:t>location</a:t>
            </a:r>
            <a:r>
              <a:rPr lang="en-US" dirty="0"/>
              <a:t> of the </a:t>
            </a:r>
            <a:r>
              <a:rPr lang="en-US" i="1" dirty="0"/>
              <a:t>radix point</a:t>
            </a:r>
            <a:r>
              <a:rPr lang="en-US" dirty="0"/>
              <a:t> </a:t>
            </a:r>
            <a:r>
              <a:rPr lang="en-US" dirty="0" smtClean="0"/>
              <a:t>within </a:t>
            </a:r>
            <a:r>
              <a:rPr lang="en-US" dirty="0"/>
              <a:t>the number</a:t>
            </a:r>
            <a:r>
              <a:rPr lang="en-US" dirty="0" smtClean="0"/>
              <a:t>.</a:t>
            </a:r>
          </a:p>
          <a:p>
            <a:endParaRPr lang="en-US" sz="1000" dirty="0"/>
          </a:p>
          <a:p>
            <a:r>
              <a:rPr lang="en-US" dirty="0"/>
              <a:t>Floating-point is also called </a:t>
            </a:r>
            <a:r>
              <a:rPr lang="en-US" i="1" dirty="0"/>
              <a:t>scientific notation</a:t>
            </a:r>
            <a:r>
              <a:rPr lang="en-US" dirty="0"/>
              <a:t>, because scientists use it to represent large and small </a:t>
            </a:r>
            <a:r>
              <a:rPr lang="en-US" dirty="0" smtClean="0"/>
              <a:t>numbers, e.g. 1.2345 </a:t>
            </a:r>
            <a:r>
              <a:rPr lang="en-US" dirty="0"/>
              <a:t>x 10</a:t>
            </a:r>
            <a:r>
              <a:rPr lang="en-US" baseline="30000" dirty="0"/>
              <a:t>20</a:t>
            </a:r>
            <a:r>
              <a:rPr lang="en-US" dirty="0"/>
              <a:t>, </a:t>
            </a:r>
            <a:r>
              <a:rPr lang="en-US" dirty="0" smtClean="0"/>
              <a:t>0.45679999 </a:t>
            </a:r>
            <a:r>
              <a:rPr lang="en-US" dirty="0"/>
              <a:t>x 10</a:t>
            </a:r>
            <a:r>
              <a:rPr lang="en-US" baseline="30000" dirty="0"/>
              <a:t>-50</a:t>
            </a:r>
            <a:r>
              <a:rPr lang="en-US" dirty="0"/>
              <a:t>, -8.5 x 10</a:t>
            </a:r>
            <a:r>
              <a:rPr lang="en-US" baseline="30000" dirty="0"/>
              <a:t>3</a:t>
            </a:r>
            <a:r>
              <a:rPr lang="en-US" dirty="0"/>
              <a:t>. </a:t>
            </a:r>
            <a:endParaRPr lang="en-US" dirty="0" smtClean="0"/>
          </a:p>
          <a:p>
            <a:endParaRPr lang="en-US" sz="1000" dirty="0" smtClean="0"/>
          </a:p>
          <a:p>
            <a:r>
              <a:rPr lang="en-US" dirty="0" smtClean="0"/>
              <a:t>A </a:t>
            </a:r>
            <a:r>
              <a:rPr lang="en-US" dirty="0"/>
              <a:t>binary floating-point number is represented by </a:t>
            </a:r>
            <a:r>
              <a:rPr lang="en-US" i="1" dirty="0"/>
              <a:t>mantissa x 2</a:t>
            </a:r>
            <a:r>
              <a:rPr lang="en-US" i="1" baseline="30000" dirty="0"/>
              <a:t>exponent</a:t>
            </a:r>
            <a:r>
              <a:rPr lang="en-US" dirty="0"/>
              <a:t>; for example, 101010.111110</a:t>
            </a:r>
            <a:r>
              <a:rPr lang="en-US" baseline="-25000" dirty="0"/>
              <a:t>2</a:t>
            </a:r>
            <a:r>
              <a:rPr lang="en-US" dirty="0"/>
              <a:t> can be represented by 1.01010111110 x 2</a:t>
            </a:r>
            <a:r>
              <a:rPr lang="en-US" baseline="30000" dirty="0"/>
              <a:t>5</a:t>
            </a:r>
            <a:r>
              <a:rPr lang="en-US" dirty="0"/>
              <a:t>, where the </a:t>
            </a:r>
            <a:r>
              <a:rPr lang="en-US" dirty="0" err="1"/>
              <a:t>significand</a:t>
            </a:r>
            <a:r>
              <a:rPr lang="en-US" dirty="0"/>
              <a:t> is 1.01010111110 and the exponent 5 (the exponent is 00000101 in 8-bit binary arithmetic). </a:t>
            </a:r>
            <a:endParaRPr lang="en-US" dirty="0" smtClean="0"/>
          </a:p>
          <a:p>
            <a:endParaRPr lang="en-US" sz="1000" dirty="0"/>
          </a:p>
          <a:p>
            <a:r>
              <a:rPr lang="en-US" dirty="0" smtClean="0"/>
              <a:t>The </a:t>
            </a:r>
            <a:r>
              <a:rPr lang="en-US" dirty="0"/>
              <a:t>term </a:t>
            </a:r>
            <a:r>
              <a:rPr lang="en-US" i="1" dirty="0"/>
              <a:t>mantissa</a:t>
            </a:r>
            <a:r>
              <a:rPr lang="en-US" dirty="0"/>
              <a:t> has been replaced by </a:t>
            </a:r>
            <a:r>
              <a:rPr lang="en-US" i="1" dirty="0" err="1"/>
              <a:t>significand</a:t>
            </a:r>
            <a:r>
              <a:rPr lang="en-US" dirty="0"/>
              <a:t> to indicate the number of significant bits in a floating-point number. </a:t>
            </a:r>
            <a:endParaRPr lang="en-US" dirty="0" smtClean="0"/>
          </a:p>
          <a:p>
            <a:endParaRPr lang="en-US" sz="1000" dirty="0"/>
          </a:p>
          <a:p>
            <a:r>
              <a:rPr lang="en-US" dirty="0" smtClean="0"/>
              <a:t>Because </a:t>
            </a:r>
            <a:r>
              <a:rPr lang="en-US" dirty="0"/>
              <a:t>a floating-point number is defined as the </a:t>
            </a:r>
            <a:r>
              <a:rPr lang="en-US" i="1" dirty="0"/>
              <a:t>product</a:t>
            </a:r>
            <a:r>
              <a:rPr lang="en-US" dirty="0"/>
              <a:t> of two values, a floating-point value is not unique; for example 10.110 x 2</a:t>
            </a:r>
            <a:r>
              <a:rPr lang="en-US" baseline="30000" dirty="0"/>
              <a:t>4</a:t>
            </a:r>
            <a:r>
              <a:rPr lang="en-US" dirty="0"/>
              <a:t> = 1.011 x 2</a:t>
            </a:r>
            <a:r>
              <a:rPr lang="en-US" baseline="30000" dirty="0"/>
              <a:t>5</a:t>
            </a:r>
            <a:r>
              <a:rPr lang="en-US" dirty="0" smtClean="0"/>
              <a:t>.</a:t>
            </a:r>
            <a:endParaRPr lang="en-US" dirty="0"/>
          </a:p>
        </p:txBody>
      </p:sp>
    </p:spTree>
    <p:extLst>
      <p:ext uri="{BB962C8B-B14F-4D97-AF65-F5344CB8AC3E}">
        <p14:creationId xmlns:p14="http://schemas.microsoft.com/office/powerpoint/2010/main" val="2169097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27</a:t>
            </a:fld>
            <a:endParaRPr lang="en-GB"/>
          </a:p>
        </p:txBody>
      </p:sp>
      <p:sp>
        <p:nvSpPr>
          <p:cNvPr id="6" name="Rectangle 5"/>
          <p:cNvSpPr/>
          <p:nvPr/>
        </p:nvSpPr>
        <p:spPr>
          <a:xfrm>
            <a:off x="251520" y="487025"/>
            <a:ext cx="7704856" cy="5262979"/>
          </a:xfrm>
          <a:prstGeom prst="rect">
            <a:avLst/>
          </a:prstGeom>
        </p:spPr>
        <p:txBody>
          <a:bodyPr wrap="square">
            <a:spAutoFit/>
          </a:bodyPr>
          <a:lstStyle/>
          <a:p>
            <a:pPr algn="ctr"/>
            <a:r>
              <a:rPr lang="en-US" sz="2400" b="1" dirty="0"/>
              <a:t>Normalization of Floating-point Numbers</a:t>
            </a:r>
            <a:endParaRPr lang="en-US" sz="2400" dirty="0"/>
          </a:p>
          <a:p>
            <a:r>
              <a:rPr lang="en-US" sz="2400" dirty="0"/>
              <a:t> </a:t>
            </a:r>
            <a:endParaRPr lang="en-US" dirty="0"/>
          </a:p>
          <a:p>
            <a:r>
              <a:rPr lang="en-US" dirty="0"/>
              <a:t>An IEEE-754 floating-point </a:t>
            </a:r>
            <a:r>
              <a:rPr lang="en-US" dirty="0" err="1"/>
              <a:t>significand</a:t>
            </a:r>
            <a:r>
              <a:rPr lang="en-US" dirty="0"/>
              <a:t> is always </a:t>
            </a:r>
            <a:r>
              <a:rPr lang="en-US" i="1" dirty="0"/>
              <a:t>normalized</a:t>
            </a:r>
            <a:r>
              <a:rPr lang="en-US" dirty="0"/>
              <a:t> (unless it is equal to zero) and is in the range 1.000…0 x 2</a:t>
            </a:r>
            <a:r>
              <a:rPr lang="en-US" baseline="30000" dirty="0"/>
              <a:t>e</a:t>
            </a:r>
            <a:r>
              <a:rPr lang="en-US" dirty="0"/>
              <a:t> to 1.111…1 x 2</a:t>
            </a:r>
            <a:r>
              <a:rPr lang="en-US" baseline="30000" dirty="0"/>
              <a:t>e</a:t>
            </a:r>
            <a:r>
              <a:rPr lang="en-US" dirty="0"/>
              <a:t>. A normalized number always begins with a leading 1. </a:t>
            </a:r>
            <a:endParaRPr lang="en-US" dirty="0" smtClean="0"/>
          </a:p>
          <a:p>
            <a:endParaRPr lang="en-US" dirty="0"/>
          </a:p>
          <a:p>
            <a:r>
              <a:rPr lang="en-US" dirty="0" smtClean="0"/>
              <a:t>Normalization </a:t>
            </a:r>
            <a:r>
              <a:rPr lang="en-US" dirty="0"/>
              <a:t>allows the highest available precision by using all significant bits. If a floating-point calculation were to yield the result 0.110... x 2</a:t>
            </a:r>
            <a:r>
              <a:rPr lang="en-US" baseline="30000" dirty="0"/>
              <a:t>e</a:t>
            </a:r>
            <a:r>
              <a:rPr lang="en-US" dirty="0"/>
              <a:t>, the result would be normalized to give 1.10... x 2</a:t>
            </a:r>
            <a:r>
              <a:rPr lang="en-US" baseline="30000" dirty="0"/>
              <a:t>e -1</a:t>
            </a:r>
            <a:r>
              <a:rPr lang="en-US" dirty="0" smtClean="0"/>
              <a:t>.</a:t>
            </a:r>
          </a:p>
          <a:p>
            <a:endParaRPr lang="en-US" dirty="0"/>
          </a:p>
          <a:p>
            <a:r>
              <a:rPr lang="en-US" dirty="0" smtClean="0"/>
              <a:t>Similarly</a:t>
            </a:r>
            <a:r>
              <a:rPr lang="en-US" dirty="0"/>
              <a:t>, the result 10.1... x 2</a:t>
            </a:r>
            <a:r>
              <a:rPr lang="en-US" baseline="30000" dirty="0"/>
              <a:t>e</a:t>
            </a:r>
            <a:r>
              <a:rPr lang="en-US" dirty="0"/>
              <a:t> would be normalized to 1.01... x 2</a:t>
            </a:r>
            <a:r>
              <a:rPr lang="en-US" baseline="30000" dirty="0"/>
              <a:t>e+1</a:t>
            </a:r>
            <a:r>
              <a:rPr lang="en-US" dirty="0"/>
              <a:t>. </a:t>
            </a:r>
            <a:endParaRPr lang="en-US" dirty="0" smtClean="0"/>
          </a:p>
          <a:p>
            <a:endParaRPr lang="en-US" dirty="0"/>
          </a:p>
          <a:p>
            <a:r>
              <a:rPr lang="en-US" dirty="0" smtClean="0"/>
              <a:t>A </a:t>
            </a:r>
            <a:r>
              <a:rPr lang="en-US" dirty="0"/>
              <a:t>number smaller than 1.0…00 x 2</a:t>
            </a:r>
            <a:r>
              <a:rPr lang="en-US" baseline="30000" dirty="0"/>
              <a:t>e+1</a:t>
            </a:r>
            <a:r>
              <a:rPr lang="en-US" dirty="0"/>
              <a:t> cannot be normalized</a:t>
            </a:r>
            <a:r>
              <a:rPr lang="en-US" dirty="0" smtClean="0"/>
              <a:t>.</a:t>
            </a:r>
          </a:p>
          <a:p>
            <a:endParaRPr lang="en-US" dirty="0"/>
          </a:p>
          <a:p>
            <a:r>
              <a:rPr lang="en-US" dirty="0"/>
              <a:t>Normalizing a </a:t>
            </a:r>
            <a:r>
              <a:rPr lang="en-US" dirty="0" err="1"/>
              <a:t>significand</a:t>
            </a:r>
            <a:r>
              <a:rPr lang="en-US" dirty="0"/>
              <a:t> takes full advantage of the available precision; for example, the </a:t>
            </a:r>
            <a:r>
              <a:rPr lang="en-US" dirty="0" err="1"/>
              <a:t>unnormalized</a:t>
            </a:r>
            <a:r>
              <a:rPr lang="en-US" dirty="0"/>
              <a:t> 8-bit </a:t>
            </a:r>
            <a:r>
              <a:rPr lang="en-US" dirty="0" err="1"/>
              <a:t>significand</a:t>
            </a:r>
            <a:r>
              <a:rPr lang="en-US" dirty="0"/>
              <a:t> 0.0000101 has only four significant bits, whereas the normalized 8-bit </a:t>
            </a:r>
            <a:r>
              <a:rPr lang="en-US" dirty="0" err="1"/>
              <a:t>significand</a:t>
            </a:r>
            <a:r>
              <a:rPr lang="en-US" dirty="0"/>
              <a:t> 1.0100011 has eight significant bits.</a:t>
            </a:r>
          </a:p>
        </p:txBody>
      </p:sp>
    </p:spTree>
    <p:extLst>
      <p:ext uri="{BB962C8B-B14F-4D97-AF65-F5344CB8AC3E}">
        <p14:creationId xmlns:p14="http://schemas.microsoft.com/office/powerpoint/2010/main" val="98489243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28</a:t>
            </a:fld>
            <a:endParaRPr lang="en-GB"/>
          </a:p>
        </p:txBody>
      </p:sp>
      <p:sp>
        <p:nvSpPr>
          <p:cNvPr id="2" name="Rectangle 1"/>
          <p:cNvSpPr/>
          <p:nvPr/>
        </p:nvSpPr>
        <p:spPr>
          <a:xfrm>
            <a:off x="251520" y="692696"/>
            <a:ext cx="7920880" cy="4801314"/>
          </a:xfrm>
          <a:prstGeom prst="rect">
            <a:avLst/>
          </a:prstGeom>
        </p:spPr>
        <p:txBody>
          <a:bodyPr wrap="square">
            <a:spAutoFit/>
          </a:bodyPr>
          <a:lstStyle/>
          <a:p>
            <a:pPr algn="ctr"/>
            <a:r>
              <a:rPr lang="en-US" b="1" dirty="0"/>
              <a:t>Biased Exponents</a:t>
            </a:r>
            <a:endParaRPr lang="en-US" dirty="0"/>
          </a:p>
          <a:p>
            <a:r>
              <a:rPr lang="en-US" b="1" dirty="0"/>
              <a:t> </a:t>
            </a:r>
            <a:endParaRPr lang="en-US" dirty="0"/>
          </a:p>
          <a:p>
            <a:r>
              <a:rPr lang="en-US" dirty="0"/>
              <a:t>The </a:t>
            </a:r>
            <a:r>
              <a:rPr lang="en-US" dirty="0" err="1"/>
              <a:t>significand</a:t>
            </a:r>
            <a:r>
              <a:rPr lang="en-US" dirty="0"/>
              <a:t> of an IEEE format floating-point number is represented in </a:t>
            </a:r>
            <a:r>
              <a:rPr lang="en-US" i="1" dirty="0"/>
              <a:t>sign and magnitude</a:t>
            </a:r>
            <a:r>
              <a:rPr lang="en-US" dirty="0"/>
              <a:t> </a:t>
            </a:r>
            <a:r>
              <a:rPr lang="en-US" dirty="0" smtClean="0"/>
              <a:t>form. </a:t>
            </a:r>
          </a:p>
          <a:p>
            <a:endParaRPr lang="en-US" dirty="0"/>
          </a:p>
          <a:p>
            <a:r>
              <a:rPr lang="en-US" dirty="0" smtClean="0"/>
              <a:t>The </a:t>
            </a:r>
            <a:r>
              <a:rPr lang="en-US" dirty="0"/>
              <a:t>exponent is represented in a</a:t>
            </a:r>
            <a:r>
              <a:rPr lang="en-US" i="1" dirty="0"/>
              <a:t> biased</a:t>
            </a:r>
            <a:r>
              <a:rPr lang="en-US" dirty="0"/>
              <a:t> form, by adding a constant to the true exponent. </a:t>
            </a:r>
            <a:endParaRPr lang="en-US" dirty="0" smtClean="0"/>
          </a:p>
          <a:p>
            <a:endParaRPr lang="en-US" dirty="0"/>
          </a:p>
          <a:p>
            <a:r>
              <a:rPr lang="en-US" dirty="0" smtClean="0"/>
              <a:t>Suppose </a:t>
            </a:r>
            <a:r>
              <a:rPr lang="en-US" dirty="0"/>
              <a:t>an 8-bit exponent is used and all exponents are biased by 127. If a number's exponent is 0, it is stored as 0 + 127 = 127. </a:t>
            </a:r>
            <a:endParaRPr lang="en-US" dirty="0" smtClean="0"/>
          </a:p>
          <a:p>
            <a:endParaRPr lang="en-US" dirty="0"/>
          </a:p>
          <a:p>
            <a:r>
              <a:rPr lang="en-US" dirty="0" smtClean="0"/>
              <a:t>If </a:t>
            </a:r>
            <a:r>
              <a:rPr lang="en-US" dirty="0"/>
              <a:t>the exponent is –2, it is stored as –2 + 127 = 125. A real number such as 1010.1111 is normalized to get +1.0101111 x 2</a:t>
            </a:r>
            <a:r>
              <a:rPr lang="en-US" baseline="30000" dirty="0"/>
              <a:t>3</a:t>
            </a:r>
            <a:r>
              <a:rPr lang="en-US" dirty="0"/>
              <a:t>. </a:t>
            </a:r>
            <a:endParaRPr lang="en-US" dirty="0" smtClean="0"/>
          </a:p>
          <a:p>
            <a:endParaRPr lang="en-US" dirty="0"/>
          </a:p>
          <a:p>
            <a:r>
              <a:rPr lang="en-US" dirty="0" smtClean="0"/>
              <a:t>The </a:t>
            </a:r>
            <a:r>
              <a:rPr lang="en-US" dirty="0"/>
              <a:t>true exponent is +3, which is stored as a biased exponent of 3 + 127; that is 130</a:t>
            </a:r>
            <a:r>
              <a:rPr lang="en-US" baseline="-25000" dirty="0"/>
              <a:t>10</a:t>
            </a:r>
            <a:r>
              <a:rPr lang="en-US" dirty="0"/>
              <a:t> or 10000010 in binary form</a:t>
            </a:r>
            <a:r>
              <a:rPr lang="en-US" dirty="0" smtClean="0"/>
              <a:t>.</a:t>
            </a:r>
          </a:p>
          <a:p>
            <a:endParaRPr lang="en-US" dirty="0"/>
          </a:p>
        </p:txBody>
      </p:sp>
    </p:spTree>
    <p:extLst>
      <p:ext uri="{BB962C8B-B14F-4D97-AF65-F5344CB8AC3E}">
        <p14:creationId xmlns:p14="http://schemas.microsoft.com/office/powerpoint/2010/main" val="28349724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29</a:t>
            </a:fld>
            <a:endParaRPr lang="en-GB"/>
          </a:p>
        </p:txBody>
      </p:sp>
      <p:sp>
        <p:nvSpPr>
          <p:cNvPr id="2" name="Rectangle 1"/>
          <p:cNvSpPr/>
          <p:nvPr/>
        </p:nvSpPr>
        <p:spPr>
          <a:xfrm>
            <a:off x="323528" y="569775"/>
            <a:ext cx="7920880" cy="3416320"/>
          </a:xfrm>
          <a:prstGeom prst="rect">
            <a:avLst/>
          </a:prstGeom>
        </p:spPr>
        <p:txBody>
          <a:bodyPr wrap="square">
            <a:spAutoFit/>
          </a:bodyPr>
          <a:lstStyle/>
          <a:p>
            <a:pPr algn="ctr"/>
            <a:endParaRPr lang="en-US" b="1" dirty="0" smtClean="0"/>
          </a:p>
          <a:p>
            <a:endParaRPr lang="en-US" dirty="0" smtClean="0"/>
          </a:p>
          <a:p>
            <a:r>
              <a:rPr lang="en-US" dirty="0" smtClean="0"/>
              <a:t>The </a:t>
            </a:r>
            <a:r>
              <a:rPr lang="en-US" dirty="0"/>
              <a:t>advantage of the biased representation of exponents is that the most negative exponent is represented by zero. </a:t>
            </a:r>
            <a:endParaRPr lang="en-US" dirty="0" smtClean="0"/>
          </a:p>
          <a:p>
            <a:endParaRPr lang="en-US" dirty="0"/>
          </a:p>
          <a:p>
            <a:r>
              <a:rPr lang="en-US" dirty="0" smtClean="0"/>
              <a:t>The </a:t>
            </a:r>
            <a:r>
              <a:rPr lang="en-US" dirty="0"/>
              <a:t>floating-point value of zero is represented by 0.0...0 x 2</a:t>
            </a:r>
            <a:r>
              <a:rPr lang="en-US" baseline="30000" dirty="0"/>
              <a:t>most negative exponent</a:t>
            </a:r>
            <a:r>
              <a:rPr lang="en-US" dirty="0"/>
              <a:t> (see Figure </a:t>
            </a:r>
            <a:r>
              <a:rPr lang="en-US" dirty="0" smtClean="0"/>
              <a:t>2.6). </a:t>
            </a:r>
          </a:p>
          <a:p>
            <a:endParaRPr lang="en-US" dirty="0"/>
          </a:p>
          <a:p>
            <a:r>
              <a:rPr lang="en-US" dirty="0" smtClean="0"/>
              <a:t>By </a:t>
            </a:r>
            <a:r>
              <a:rPr lang="en-US" dirty="0"/>
              <a:t>choosing the biased exponent system we arrange that zero is represented by a zero </a:t>
            </a:r>
            <a:r>
              <a:rPr lang="en-US" dirty="0" err="1"/>
              <a:t>significand</a:t>
            </a:r>
            <a:r>
              <a:rPr lang="en-US" dirty="0"/>
              <a:t> and a zero exponent as Figure </a:t>
            </a:r>
            <a:r>
              <a:rPr lang="en-US" dirty="0" smtClean="0"/>
              <a:t>2.6 </a:t>
            </a:r>
            <a:r>
              <a:rPr lang="en-US" dirty="0"/>
              <a:t>demonstrates.</a:t>
            </a:r>
          </a:p>
          <a:p>
            <a:endParaRPr lang="en-US" dirty="0"/>
          </a:p>
        </p:txBody>
      </p:sp>
      <p:pic>
        <p:nvPicPr>
          <p:cNvPr id="6" name="Picture 2" descr="E:\CengageBook\FiguresForStudentTotes\Clements 1e JPG_files\ch02\87046-02-0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345" y="4121088"/>
            <a:ext cx="7961028" cy="151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704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3</a:t>
            </a:fld>
            <a:endParaRPr lang="en-GB"/>
          </a:p>
        </p:txBody>
      </p:sp>
      <p:sp>
        <p:nvSpPr>
          <p:cNvPr id="7" name="TextBox 6"/>
          <p:cNvSpPr txBox="1"/>
          <p:nvPr/>
        </p:nvSpPr>
        <p:spPr>
          <a:xfrm>
            <a:off x="520582" y="404664"/>
            <a:ext cx="8064896" cy="1431161"/>
          </a:xfrm>
          <a:prstGeom prst="rect">
            <a:avLst/>
          </a:prstGeom>
          <a:noFill/>
        </p:spPr>
        <p:txBody>
          <a:bodyPr wrap="square" rtlCol="0">
            <a:spAutoFit/>
          </a:bodyPr>
          <a:lstStyle/>
          <a:p>
            <a:pPr algn="ctr"/>
            <a:r>
              <a:rPr lang="en-US" sz="2400" b="1" dirty="0" smtClean="0"/>
              <a:t>Bit Patterns</a:t>
            </a:r>
          </a:p>
          <a:p>
            <a:pPr algn="ctr"/>
            <a:endParaRPr lang="en-US" sz="900" b="1" dirty="0"/>
          </a:p>
          <a:p>
            <a:r>
              <a:rPr lang="en-US" dirty="0" smtClean="0"/>
              <a:t>One bit can have two values, 0 and 1. Two bits can have four values, 00, 01, 10, 11. Each time you add a bit to a word, you double the number of possible combinations as Figure 2.1 demonstrates.</a:t>
            </a:r>
            <a:endParaRPr lang="en-US" dirty="0"/>
          </a:p>
        </p:txBody>
      </p:sp>
      <p:pic>
        <p:nvPicPr>
          <p:cNvPr id="1026" name="Picture 2" descr="E:\CengageBook\FiguresForStudentTotes\Clements 1e JPG_files\ch02\87046-02-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835825"/>
            <a:ext cx="4638675" cy="4852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6005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30</a:t>
            </a:fld>
            <a:endParaRPr lang="en-GB"/>
          </a:p>
        </p:txBody>
      </p:sp>
      <p:pic>
        <p:nvPicPr>
          <p:cNvPr id="7170" name="Picture 2" descr="E:\CengageBook\FiguresForStudentTotes\Clements 1e JPG_files\ch02\87046-02-0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3986486"/>
            <a:ext cx="6345484" cy="217881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p:cNvSpPr>
            <a:spLocks noChangeArrowheads="1"/>
          </p:cNvSpPr>
          <p:nvPr/>
        </p:nvSpPr>
        <p:spPr bwMode="auto">
          <a:xfrm>
            <a:off x="683568" y="1124163"/>
            <a:ext cx="7920880" cy="2646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Arial" pitchFamily="34" charset="0"/>
                <a:ea typeface="Times New Roman" pitchFamily="18" charset="0"/>
                <a:cs typeface="Arial" pitchFamily="34" charset="0"/>
              </a:rPr>
              <a:t>A 32-bit single precision IEEE 754 floating-point number is represented by the bit sequence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latin typeface="Courier New" pitchFamily="49" charset="0"/>
                <a:ea typeface="Times New Roman" pitchFamily="18" charset="0"/>
                <a:cs typeface="Courier New" pitchFamily="49" charset="0"/>
              </a:rPr>
              <a:t>S EEEEEEEE 1.MMMMMMMMMMMMMMMMMMMMMM</a:t>
            </a:r>
            <a:endParaRPr kumimoji="0" lang="en-US"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GB" sz="1000" b="0" i="0" u="none" strike="noStrike" cap="none" normalizeH="0" baseline="0" dirty="0" smtClean="0">
              <a:ln>
                <a:noFill/>
              </a:ln>
              <a:solidFill>
                <a:schemeClr val="tx1"/>
              </a:solidFill>
              <a:effectLst/>
              <a:latin typeface="Arial" pitchFamily="34" charset="0"/>
              <a:cs typeface="Arial" pitchFamily="34" charset="0"/>
            </a:endParaRPr>
          </a:p>
          <a:p>
            <a:pPr eaLnBrk="0" fontAlgn="base" hangingPunct="0">
              <a:spcBef>
                <a:spcPct val="0"/>
              </a:spcBef>
              <a:spcAft>
                <a:spcPct val="0"/>
              </a:spcAft>
            </a:pPr>
            <a:r>
              <a:rPr lang="en-US" dirty="0"/>
              <a:t>where </a:t>
            </a:r>
            <a:r>
              <a:rPr lang="en-US" i="1" dirty="0"/>
              <a:t>S</a:t>
            </a:r>
            <a:r>
              <a:rPr lang="en-US" dirty="0"/>
              <a:t> is the </a:t>
            </a:r>
            <a:r>
              <a:rPr lang="en-US" i="1" dirty="0"/>
              <a:t>sign </a:t>
            </a:r>
            <a:r>
              <a:rPr lang="en-US" i="1" dirty="0" smtClean="0"/>
              <a:t>bit</a:t>
            </a:r>
            <a:r>
              <a:rPr lang="en-US" dirty="0" smtClean="0"/>
              <a:t>, </a:t>
            </a:r>
            <a:r>
              <a:rPr lang="en-US" i="1" dirty="0"/>
              <a:t>E</a:t>
            </a:r>
            <a:r>
              <a:rPr lang="en-US" dirty="0"/>
              <a:t> the eight-bit </a:t>
            </a:r>
            <a:r>
              <a:rPr lang="en-US" i="1" dirty="0"/>
              <a:t>biased exponent</a:t>
            </a:r>
            <a:r>
              <a:rPr lang="en-US" dirty="0"/>
              <a:t> that tells you where to put the binary point, and </a:t>
            </a:r>
            <a:r>
              <a:rPr lang="en-US" i="1" dirty="0"/>
              <a:t>M</a:t>
            </a:r>
            <a:r>
              <a:rPr lang="en-US" dirty="0"/>
              <a:t> the 23-bit </a:t>
            </a:r>
            <a:r>
              <a:rPr lang="en-US" i="1" dirty="0"/>
              <a:t>fractional </a:t>
            </a:r>
            <a:r>
              <a:rPr lang="en-US" i="1" dirty="0" err="1"/>
              <a:t>significand</a:t>
            </a:r>
            <a:r>
              <a:rPr lang="en-US" dirty="0"/>
              <a:t>. </a:t>
            </a:r>
            <a:endParaRPr lang="en-US" dirty="0" smtClean="0"/>
          </a:p>
          <a:p>
            <a:pPr eaLnBrk="0" fontAlgn="base" hangingPunct="0">
              <a:spcBef>
                <a:spcPct val="0"/>
              </a:spcBef>
              <a:spcAft>
                <a:spcPct val="0"/>
              </a:spcAft>
            </a:pPr>
            <a:endParaRPr lang="en-US" sz="1000" dirty="0"/>
          </a:p>
          <a:p>
            <a:pPr eaLnBrk="0" fontAlgn="base" hangingPunct="0">
              <a:spcBef>
                <a:spcPct val="0"/>
              </a:spcBef>
              <a:spcAft>
                <a:spcPct val="0"/>
              </a:spcAft>
            </a:pPr>
            <a:r>
              <a:rPr lang="en-US" dirty="0" smtClean="0"/>
              <a:t>The </a:t>
            </a:r>
            <a:r>
              <a:rPr lang="en-US" dirty="0"/>
              <a:t>leading 1 in front of the </a:t>
            </a:r>
            <a:r>
              <a:rPr lang="en-US" dirty="0" err="1"/>
              <a:t>significand</a:t>
            </a:r>
            <a:r>
              <a:rPr lang="en-US" dirty="0"/>
              <a:t> is omitted when the number is stored in memory. </a:t>
            </a:r>
            <a:endParaRPr lang="en-US" dirty="0" smtClean="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9913797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31</a:t>
            </a:fld>
            <a:endParaRPr lang="en-GB"/>
          </a:p>
        </p:txBody>
      </p:sp>
      <p:pic>
        <p:nvPicPr>
          <p:cNvPr id="7170" name="Picture 2" descr="E:\CengageBook\FiguresForStudentTotes\Clements 1e JPG_files\ch02\87046-02-0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4221088"/>
            <a:ext cx="6345484" cy="217881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p:cNvSpPr>
            <a:spLocks noChangeArrowheads="1"/>
          </p:cNvSpPr>
          <p:nvPr/>
        </p:nvSpPr>
        <p:spPr bwMode="auto">
          <a:xfrm>
            <a:off x="251520" y="349206"/>
            <a:ext cx="8064896"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t>The </a:t>
            </a:r>
            <a:r>
              <a:rPr lang="en-US" dirty="0" err="1"/>
              <a:t>significand</a:t>
            </a:r>
            <a:r>
              <a:rPr lang="en-US" dirty="0"/>
              <a:t> of an IEEE floating-point number is </a:t>
            </a:r>
            <a:r>
              <a:rPr lang="en-US" i="1" dirty="0" smtClean="0"/>
              <a:t>normalized</a:t>
            </a:r>
            <a:r>
              <a:rPr lang="en-US" dirty="0" smtClean="0"/>
              <a:t> </a:t>
            </a:r>
            <a:r>
              <a:rPr lang="en-US" dirty="0"/>
              <a:t>in the range 1.0000...00 </a:t>
            </a:r>
            <a:r>
              <a:rPr lang="en-US" dirty="0" smtClean="0"/>
              <a:t>to </a:t>
            </a:r>
            <a:r>
              <a:rPr lang="en-US" dirty="0"/>
              <a:t>1.1111...11, unless the floating-point number is zero, in which case it is represented by 0.000...00. </a:t>
            </a:r>
            <a:endParaRPr lang="en-US" dirty="0" smtClean="0"/>
          </a:p>
          <a:p>
            <a:endParaRPr lang="en-US" dirty="0"/>
          </a:p>
          <a:p>
            <a:r>
              <a:rPr lang="en-US" dirty="0" smtClean="0"/>
              <a:t>Because </a:t>
            </a:r>
            <a:r>
              <a:rPr lang="en-US" dirty="0"/>
              <a:t>the </a:t>
            </a:r>
            <a:r>
              <a:rPr lang="en-US" dirty="0" err="1"/>
              <a:t>significand</a:t>
            </a:r>
            <a:r>
              <a:rPr lang="en-US" dirty="0"/>
              <a:t> is </a:t>
            </a:r>
            <a:r>
              <a:rPr lang="en-US" i="1" dirty="0" smtClean="0"/>
              <a:t> </a:t>
            </a:r>
            <a:r>
              <a:rPr lang="en-US" dirty="0" smtClean="0"/>
              <a:t>normalized </a:t>
            </a:r>
            <a:r>
              <a:rPr lang="en-US" dirty="0"/>
              <a:t>and </a:t>
            </a:r>
            <a:r>
              <a:rPr lang="en-US" i="1" dirty="0"/>
              <a:t>always</a:t>
            </a:r>
            <a:r>
              <a:rPr lang="en-US" dirty="0"/>
              <a:t> begins with a leading 1, it is not necessary to include the leading 1 when the number is stored in memory. </a:t>
            </a:r>
            <a:r>
              <a:rPr lang="en-US" dirty="0" smtClean="0"/>
              <a:t>A floating-point </a:t>
            </a:r>
            <a:r>
              <a:rPr lang="en-US" dirty="0"/>
              <a:t>number </a:t>
            </a:r>
            <a:r>
              <a:rPr lang="en-US" i="1" dirty="0"/>
              <a:t>X</a:t>
            </a:r>
            <a:r>
              <a:rPr lang="en-US" dirty="0"/>
              <a:t> is defined as:</a:t>
            </a:r>
          </a:p>
          <a:p>
            <a:r>
              <a:rPr lang="en-US" sz="1000" dirty="0"/>
              <a:t> </a:t>
            </a:r>
          </a:p>
          <a:p>
            <a:r>
              <a:rPr lang="en-US" i="1" dirty="0"/>
              <a:t>X</a:t>
            </a:r>
            <a:r>
              <a:rPr lang="en-US" dirty="0"/>
              <a:t> = -1</a:t>
            </a:r>
            <a:r>
              <a:rPr lang="en-US" baseline="30000" dirty="0"/>
              <a:t>S</a:t>
            </a:r>
            <a:r>
              <a:rPr lang="en-US" dirty="0"/>
              <a:t> x 2</a:t>
            </a:r>
            <a:r>
              <a:rPr lang="en-US" baseline="30000" dirty="0"/>
              <a:t>E - B</a:t>
            </a:r>
            <a:r>
              <a:rPr lang="en-US" dirty="0"/>
              <a:t> x 1.</a:t>
            </a:r>
            <a:r>
              <a:rPr lang="en-US" i="1" dirty="0"/>
              <a:t>F</a:t>
            </a:r>
            <a:r>
              <a:rPr lang="en-US" dirty="0"/>
              <a:t> where,</a:t>
            </a:r>
          </a:p>
          <a:p>
            <a:r>
              <a:rPr lang="en-US" sz="1000" dirty="0"/>
              <a:t> </a:t>
            </a:r>
          </a:p>
          <a:p>
            <a:r>
              <a:rPr lang="en-US" dirty="0"/>
              <a:t> </a:t>
            </a:r>
            <a:r>
              <a:rPr lang="en-US" i="1" dirty="0"/>
              <a:t>S</a:t>
            </a:r>
            <a:r>
              <a:rPr lang="en-US" dirty="0"/>
              <a:t> = sign bit, 0 = positive </a:t>
            </a:r>
            <a:r>
              <a:rPr lang="en-US" dirty="0" err="1"/>
              <a:t>significand</a:t>
            </a:r>
            <a:r>
              <a:rPr lang="en-US" dirty="0"/>
              <a:t>, 1 = negative </a:t>
            </a:r>
            <a:r>
              <a:rPr lang="en-US" dirty="0" err="1"/>
              <a:t>significand</a:t>
            </a:r>
            <a:endParaRPr lang="en-US" dirty="0"/>
          </a:p>
          <a:p>
            <a:r>
              <a:rPr lang="en-US" dirty="0"/>
              <a:t> </a:t>
            </a:r>
            <a:r>
              <a:rPr lang="en-US" i="1" dirty="0"/>
              <a:t>E</a:t>
            </a:r>
            <a:r>
              <a:rPr lang="en-US" dirty="0"/>
              <a:t> = exponent biased by </a:t>
            </a:r>
            <a:r>
              <a:rPr lang="en-US" i="1" dirty="0"/>
              <a:t>B</a:t>
            </a:r>
            <a:endParaRPr lang="en-US" dirty="0"/>
          </a:p>
          <a:p>
            <a:r>
              <a:rPr lang="en-US" dirty="0"/>
              <a:t> </a:t>
            </a:r>
            <a:r>
              <a:rPr lang="en-US" i="1" dirty="0"/>
              <a:t>F</a:t>
            </a:r>
            <a:r>
              <a:rPr lang="en-US" dirty="0"/>
              <a:t> = fractional </a:t>
            </a:r>
            <a:r>
              <a:rPr lang="en-US" dirty="0" err="1"/>
              <a:t>significand</a:t>
            </a:r>
            <a:r>
              <a:rPr lang="en-US" dirty="0"/>
              <a:t> </a:t>
            </a:r>
            <a:r>
              <a:rPr lang="en-US" dirty="0" smtClean="0"/>
              <a:t>(the </a:t>
            </a:r>
            <a:r>
              <a:rPr lang="en-US" dirty="0" err="1"/>
              <a:t>significand</a:t>
            </a:r>
            <a:r>
              <a:rPr lang="en-US" dirty="0"/>
              <a:t> is 1.</a:t>
            </a:r>
            <a:r>
              <a:rPr lang="en-US" i="1" dirty="0"/>
              <a:t>F</a:t>
            </a:r>
            <a:r>
              <a:rPr lang="en-US" dirty="0"/>
              <a:t> </a:t>
            </a:r>
            <a:r>
              <a:rPr lang="en-US" dirty="0" smtClean="0"/>
              <a:t>with an </a:t>
            </a:r>
            <a:r>
              <a:rPr lang="en-US" dirty="0"/>
              <a:t>implicit leading one</a:t>
            </a:r>
            <a:r>
              <a:rPr lang="en-US" dirty="0" smtClean="0"/>
              <a:t>)</a:t>
            </a:r>
            <a:endParaRPr lang="en-US" dirty="0"/>
          </a:p>
        </p:txBody>
      </p:sp>
    </p:spTree>
    <p:extLst>
      <p:ext uri="{BB962C8B-B14F-4D97-AF65-F5344CB8AC3E}">
        <p14:creationId xmlns:p14="http://schemas.microsoft.com/office/powerpoint/2010/main" val="2607622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32</a:t>
            </a:fld>
            <a:endParaRPr lang="en-GB"/>
          </a:p>
        </p:txBody>
      </p:sp>
      <p:pic>
        <p:nvPicPr>
          <p:cNvPr id="123907" name="Picture 3" descr="E:\CengageBook\FiguresForStudentTotes\Clements 1e JPG_files\ch02\87046-tb02-00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70" y="404665"/>
            <a:ext cx="8218228" cy="5472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3969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33</a:t>
            </a:fld>
            <a:endParaRPr lang="en-GB"/>
          </a:p>
        </p:txBody>
      </p:sp>
      <p:pic>
        <p:nvPicPr>
          <p:cNvPr id="8194" name="Picture 2" descr="E:\CengageBook\FiguresForStudentTotes\Clements 1e JPG_files\ch02\87046-02-0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127381"/>
            <a:ext cx="8168121" cy="338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6667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34</a:t>
            </a:fld>
            <a:endParaRPr lang="en-GB"/>
          </a:p>
        </p:txBody>
      </p:sp>
      <p:pic>
        <p:nvPicPr>
          <p:cNvPr id="9218" name="Picture 2" descr="E:\CengageBook\FiguresForStudentTotes\Clements 1e JPG_files\ch02\87046-02-0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5157192"/>
            <a:ext cx="7560840" cy="135087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51520" y="530830"/>
            <a:ext cx="7992888" cy="3416320"/>
          </a:xfrm>
          <a:prstGeom prst="rect">
            <a:avLst/>
          </a:prstGeom>
        </p:spPr>
        <p:txBody>
          <a:bodyPr wrap="square">
            <a:spAutoFit/>
          </a:bodyPr>
          <a:lstStyle/>
          <a:p>
            <a:r>
              <a:rPr lang="en-US" dirty="0" smtClean="0"/>
              <a:t>Figure 2.9 </a:t>
            </a:r>
            <a:r>
              <a:rPr lang="en-US" dirty="0"/>
              <a:t>demonstrates a floating point system with a two-bit exponent with a 2-bit stored </a:t>
            </a:r>
            <a:r>
              <a:rPr lang="en-US" dirty="0" err="1"/>
              <a:t>significand</a:t>
            </a:r>
            <a:r>
              <a:rPr lang="en-US" dirty="0"/>
              <a:t>. </a:t>
            </a:r>
            <a:endParaRPr lang="en-US" dirty="0" smtClean="0"/>
          </a:p>
          <a:p>
            <a:endParaRPr lang="en-US" dirty="0"/>
          </a:p>
          <a:p>
            <a:r>
              <a:rPr lang="en-US" dirty="0" smtClean="0"/>
              <a:t>The </a:t>
            </a:r>
            <a:r>
              <a:rPr lang="en-US" dirty="0"/>
              <a:t>value zero is represented by 00 000. The next positive </a:t>
            </a:r>
            <a:r>
              <a:rPr lang="en-US" i="1" dirty="0"/>
              <a:t>normalized</a:t>
            </a:r>
            <a:r>
              <a:rPr lang="en-US" dirty="0"/>
              <a:t> value is represented by 00 100 (i.e., 2</a:t>
            </a:r>
            <a:r>
              <a:rPr lang="en-US" baseline="30000" dirty="0"/>
              <a:t>-b</a:t>
            </a:r>
            <a:r>
              <a:rPr lang="en-US" dirty="0"/>
              <a:t> x 1.00 where </a:t>
            </a:r>
            <a:r>
              <a:rPr lang="en-US" i="1" dirty="0"/>
              <a:t>b</a:t>
            </a:r>
            <a:r>
              <a:rPr lang="en-US" dirty="0"/>
              <a:t> is the bias</a:t>
            </a:r>
            <a:r>
              <a:rPr lang="en-US" dirty="0" smtClean="0"/>
              <a:t>).</a:t>
            </a:r>
          </a:p>
          <a:p>
            <a:endParaRPr lang="en-GB" dirty="0"/>
          </a:p>
          <a:p>
            <a:r>
              <a:rPr lang="en-US" dirty="0" smtClean="0"/>
              <a:t>There is </a:t>
            </a:r>
            <a:r>
              <a:rPr lang="en-US" dirty="0"/>
              <a:t>a </a:t>
            </a:r>
            <a:r>
              <a:rPr lang="en-US" i="1" dirty="0"/>
              <a:t>forbidden zone</a:t>
            </a:r>
            <a:r>
              <a:rPr lang="en-US" dirty="0"/>
              <a:t> around zero where floating-point values can’t be represented because they are not normalized. </a:t>
            </a:r>
            <a:endParaRPr lang="en-US" dirty="0" smtClean="0"/>
          </a:p>
          <a:p>
            <a:endParaRPr lang="en-US" dirty="0"/>
          </a:p>
          <a:p>
            <a:r>
              <a:rPr lang="en-US" dirty="0" smtClean="0"/>
              <a:t>This </a:t>
            </a:r>
            <a:r>
              <a:rPr lang="en-US" dirty="0"/>
              <a:t>region where the exponent is zero and the leading bit is also zero, is still used to represent valid floating-point numbers. </a:t>
            </a:r>
            <a:r>
              <a:rPr lang="en-US" dirty="0" smtClean="0"/>
              <a:t>Such </a:t>
            </a:r>
            <a:r>
              <a:rPr lang="en-US" dirty="0"/>
              <a:t>numbers are </a:t>
            </a:r>
            <a:r>
              <a:rPr lang="en-US" dirty="0" err="1"/>
              <a:t>unnormalized</a:t>
            </a:r>
            <a:r>
              <a:rPr lang="en-US" dirty="0"/>
              <a:t> and have a lower precision than normalized numbers, thus providing gradual underflow</a:t>
            </a:r>
            <a:r>
              <a:rPr lang="en-US" dirty="0" smtClean="0"/>
              <a:t>.</a:t>
            </a:r>
            <a:endParaRPr lang="en-US" dirty="0"/>
          </a:p>
        </p:txBody>
      </p:sp>
    </p:spTree>
    <p:extLst>
      <p:ext uri="{BB962C8B-B14F-4D97-AF65-F5344CB8AC3E}">
        <p14:creationId xmlns:p14="http://schemas.microsoft.com/office/powerpoint/2010/main" val="18041695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35</a:t>
            </a:fld>
            <a:endParaRPr lang="en-GB"/>
          </a:p>
        </p:txBody>
      </p:sp>
      <p:sp>
        <p:nvSpPr>
          <p:cNvPr id="6" name="Text Box 661"/>
          <p:cNvSpPr txBox="1">
            <a:spLocks noChangeArrowheads="1"/>
          </p:cNvSpPr>
          <p:nvPr/>
        </p:nvSpPr>
        <p:spPr bwMode="auto">
          <a:xfrm>
            <a:off x="251520" y="620688"/>
            <a:ext cx="7848872" cy="5976664"/>
          </a:xfrm>
          <a:prstGeom prst="rect">
            <a:avLst/>
          </a:prstGeom>
          <a:solidFill>
            <a:schemeClr val="accent1">
              <a:lumMod val="20000"/>
              <a:lumOff val="80000"/>
            </a:schemeClr>
          </a:solidFill>
          <a:ln w="9525">
            <a:solidFill>
              <a:srgbClr val="000000"/>
            </a:solidFill>
            <a:miter lim="800000"/>
            <a:headEnd/>
            <a:tailEnd/>
          </a:ln>
        </p:spPr>
        <p:txBody>
          <a:bodyPr rot="0" vert="horz" wrap="square" lIns="91440" tIns="45720" rIns="91440" bIns="45720" anchor="t" anchorCtr="0" upright="1">
            <a:noAutofit/>
          </a:bodyPr>
          <a:lstStyle/>
          <a:p>
            <a:pPr marL="0" marR="0" algn="ctr">
              <a:spcBef>
                <a:spcPts val="0"/>
              </a:spcBef>
              <a:spcAft>
                <a:spcPts val="0"/>
              </a:spcAft>
            </a:pPr>
            <a:r>
              <a:rPr lang="en-US" sz="2000" b="1" dirty="0">
                <a:solidFill>
                  <a:schemeClr val="bg1"/>
                </a:solidFill>
                <a:effectLst/>
                <a:latin typeface="Arial"/>
                <a:ea typeface="Times New Roman"/>
              </a:rPr>
              <a:t>Example of Decimal to Binary floating-point Conversion</a:t>
            </a:r>
            <a:endParaRPr lang="en-US" sz="2000" dirty="0">
              <a:solidFill>
                <a:schemeClr val="bg1"/>
              </a:solidFill>
              <a:effectLst/>
              <a:latin typeface="Times New Roman"/>
              <a:ea typeface="Times New Roman"/>
            </a:endParaRPr>
          </a:p>
          <a:p>
            <a:pPr marL="0" marR="0">
              <a:spcBef>
                <a:spcPts val="0"/>
              </a:spcBef>
              <a:spcAft>
                <a:spcPts val="0"/>
              </a:spcAft>
            </a:pPr>
            <a:r>
              <a:rPr lang="en-US" dirty="0">
                <a:solidFill>
                  <a:schemeClr val="bg1"/>
                </a:solidFill>
                <a:effectLst/>
                <a:latin typeface="Arial"/>
                <a:ea typeface="Times New Roman"/>
              </a:rPr>
              <a:t> </a:t>
            </a:r>
            <a:endParaRPr lang="en-US" sz="2000" dirty="0">
              <a:solidFill>
                <a:schemeClr val="bg1"/>
              </a:solidFill>
              <a:effectLst/>
              <a:latin typeface="Times New Roman"/>
              <a:ea typeface="Times New Roman"/>
            </a:endParaRPr>
          </a:p>
          <a:p>
            <a:pPr marL="0" marR="0" algn="just">
              <a:spcBef>
                <a:spcPts val="0"/>
              </a:spcBef>
              <a:spcAft>
                <a:spcPts val="0"/>
              </a:spcAft>
            </a:pPr>
            <a:r>
              <a:rPr lang="en-US" dirty="0" smtClean="0">
                <a:solidFill>
                  <a:schemeClr val="bg1"/>
                </a:solidFill>
                <a:effectLst/>
                <a:latin typeface="Arial"/>
                <a:ea typeface="Times New Roman"/>
              </a:rPr>
              <a:t>Converting 4100.125</a:t>
            </a:r>
            <a:r>
              <a:rPr lang="en-US" baseline="-25000" dirty="0" smtClean="0">
                <a:solidFill>
                  <a:schemeClr val="bg1"/>
                </a:solidFill>
                <a:effectLst/>
                <a:latin typeface="Arial"/>
                <a:ea typeface="Times New Roman"/>
              </a:rPr>
              <a:t>10</a:t>
            </a:r>
            <a:r>
              <a:rPr lang="en-US" dirty="0" smtClean="0">
                <a:solidFill>
                  <a:schemeClr val="bg1"/>
                </a:solidFill>
                <a:effectLst/>
                <a:latin typeface="Arial"/>
                <a:ea typeface="Times New Roman"/>
              </a:rPr>
              <a:t> </a:t>
            </a:r>
            <a:r>
              <a:rPr lang="en-US" dirty="0">
                <a:solidFill>
                  <a:schemeClr val="bg1"/>
                </a:solidFill>
                <a:effectLst/>
                <a:latin typeface="Arial"/>
                <a:ea typeface="Times New Roman"/>
              </a:rPr>
              <a:t>into a 32-bit single-precision IEEE floating-point </a:t>
            </a:r>
            <a:r>
              <a:rPr lang="en-US" dirty="0" smtClean="0">
                <a:solidFill>
                  <a:schemeClr val="bg1"/>
                </a:solidFill>
                <a:effectLst/>
                <a:latin typeface="Arial"/>
                <a:ea typeface="Times New Roman"/>
              </a:rPr>
              <a:t>value. </a:t>
            </a:r>
            <a:endParaRPr lang="en-US" sz="2000" dirty="0">
              <a:solidFill>
                <a:schemeClr val="bg1"/>
              </a:solidFill>
              <a:effectLst/>
              <a:latin typeface="Times New Roman"/>
              <a:ea typeface="Times New Roman"/>
            </a:endParaRPr>
          </a:p>
          <a:p>
            <a:pPr marL="0" marR="0" algn="just">
              <a:spcBef>
                <a:spcPts val="0"/>
              </a:spcBef>
              <a:spcAft>
                <a:spcPts val="0"/>
              </a:spcAft>
            </a:pPr>
            <a:r>
              <a:rPr lang="en-US" dirty="0">
                <a:solidFill>
                  <a:schemeClr val="bg1"/>
                </a:solidFill>
                <a:effectLst/>
                <a:latin typeface="Arial"/>
                <a:ea typeface="Times New Roman"/>
              </a:rPr>
              <a:t> </a:t>
            </a:r>
            <a:endParaRPr lang="en-US" sz="2000" dirty="0">
              <a:solidFill>
                <a:schemeClr val="bg1"/>
              </a:solidFill>
              <a:effectLst/>
              <a:latin typeface="Times New Roman"/>
              <a:ea typeface="Times New Roman"/>
            </a:endParaRPr>
          </a:p>
          <a:p>
            <a:pPr marL="0" marR="0" algn="just">
              <a:spcBef>
                <a:spcPts val="0"/>
              </a:spcBef>
              <a:spcAft>
                <a:spcPts val="0"/>
              </a:spcAft>
            </a:pPr>
            <a:r>
              <a:rPr lang="en-US" dirty="0">
                <a:solidFill>
                  <a:schemeClr val="bg1"/>
                </a:solidFill>
                <a:effectLst/>
                <a:latin typeface="Arial"/>
                <a:ea typeface="Times New Roman"/>
              </a:rPr>
              <a:t>Convert 4100.125 into a fixed-point binary </a:t>
            </a:r>
            <a:r>
              <a:rPr lang="en-US" dirty="0" smtClean="0">
                <a:solidFill>
                  <a:schemeClr val="bg1"/>
                </a:solidFill>
                <a:effectLst/>
                <a:latin typeface="Arial"/>
                <a:ea typeface="Times New Roman"/>
              </a:rPr>
              <a:t>to </a:t>
            </a:r>
            <a:r>
              <a:rPr lang="en-US" dirty="0">
                <a:solidFill>
                  <a:schemeClr val="bg1"/>
                </a:solidFill>
                <a:effectLst/>
                <a:latin typeface="Arial"/>
                <a:ea typeface="Times New Roman"/>
              </a:rPr>
              <a:t>get 4100</a:t>
            </a:r>
            <a:r>
              <a:rPr lang="en-US" baseline="-25000" dirty="0">
                <a:solidFill>
                  <a:schemeClr val="bg1"/>
                </a:solidFill>
                <a:effectLst/>
                <a:latin typeface="Arial"/>
                <a:ea typeface="Times New Roman"/>
              </a:rPr>
              <a:t>10</a:t>
            </a:r>
            <a:r>
              <a:rPr lang="en-US" dirty="0">
                <a:solidFill>
                  <a:schemeClr val="bg1"/>
                </a:solidFill>
                <a:effectLst/>
                <a:latin typeface="Arial"/>
                <a:ea typeface="Times New Roman"/>
              </a:rPr>
              <a:t> = 1000000000100</a:t>
            </a:r>
            <a:r>
              <a:rPr lang="en-US" baseline="-25000" dirty="0">
                <a:solidFill>
                  <a:schemeClr val="bg1"/>
                </a:solidFill>
                <a:effectLst/>
                <a:latin typeface="Arial"/>
                <a:ea typeface="Times New Roman"/>
              </a:rPr>
              <a:t>2</a:t>
            </a:r>
            <a:r>
              <a:rPr lang="en-US" dirty="0">
                <a:solidFill>
                  <a:schemeClr val="bg1"/>
                </a:solidFill>
                <a:effectLst/>
                <a:latin typeface="Arial"/>
                <a:ea typeface="Times New Roman"/>
              </a:rPr>
              <a:t> and </a:t>
            </a:r>
            <a:r>
              <a:rPr lang="en-US" dirty="0" smtClean="0">
                <a:solidFill>
                  <a:schemeClr val="bg1"/>
                </a:solidFill>
                <a:effectLst/>
                <a:latin typeface="Arial"/>
                <a:ea typeface="Times New Roman"/>
              </a:rPr>
              <a:t>0.125</a:t>
            </a:r>
            <a:r>
              <a:rPr lang="en-US" baseline="-25000" dirty="0" smtClean="0">
                <a:solidFill>
                  <a:schemeClr val="bg1"/>
                </a:solidFill>
                <a:effectLst/>
                <a:latin typeface="Arial"/>
                <a:ea typeface="Times New Roman"/>
              </a:rPr>
              <a:t>10</a:t>
            </a:r>
            <a:r>
              <a:rPr lang="en-US" dirty="0" smtClean="0">
                <a:solidFill>
                  <a:schemeClr val="bg1"/>
                </a:solidFill>
                <a:effectLst/>
                <a:latin typeface="Arial"/>
                <a:ea typeface="Times New Roman"/>
              </a:rPr>
              <a:t> </a:t>
            </a:r>
            <a:r>
              <a:rPr lang="en-US" dirty="0">
                <a:solidFill>
                  <a:schemeClr val="bg1"/>
                </a:solidFill>
                <a:effectLst/>
                <a:latin typeface="Arial"/>
                <a:ea typeface="Times New Roman"/>
              </a:rPr>
              <a:t>= 0.001</a:t>
            </a:r>
            <a:r>
              <a:rPr lang="en-US" baseline="-25000" dirty="0">
                <a:solidFill>
                  <a:schemeClr val="bg1"/>
                </a:solidFill>
                <a:effectLst/>
                <a:latin typeface="Arial"/>
                <a:ea typeface="Times New Roman"/>
              </a:rPr>
              <a:t>2</a:t>
            </a:r>
            <a:r>
              <a:rPr lang="en-US" dirty="0">
                <a:solidFill>
                  <a:schemeClr val="bg1"/>
                </a:solidFill>
                <a:effectLst/>
                <a:latin typeface="Arial"/>
                <a:ea typeface="Times New Roman"/>
              </a:rPr>
              <a:t>. Therefore, 4100.125</a:t>
            </a:r>
            <a:r>
              <a:rPr lang="en-US" baseline="-25000" dirty="0">
                <a:solidFill>
                  <a:schemeClr val="bg1"/>
                </a:solidFill>
                <a:effectLst/>
                <a:latin typeface="Arial"/>
                <a:ea typeface="Times New Roman"/>
              </a:rPr>
              <a:t>10</a:t>
            </a:r>
            <a:r>
              <a:rPr lang="en-US" dirty="0">
                <a:solidFill>
                  <a:schemeClr val="bg1"/>
                </a:solidFill>
                <a:effectLst/>
                <a:latin typeface="Arial"/>
                <a:ea typeface="Times New Roman"/>
              </a:rPr>
              <a:t> = 1000000000100.001</a:t>
            </a:r>
            <a:r>
              <a:rPr lang="en-US" baseline="-25000" dirty="0">
                <a:solidFill>
                  <a:schemeClr val="bg1"/>
                </a:solidFill>
                <a:effectLst/>
                <a:latin typeface="Arial"/>
                <a:ea typeface="Times New Roman"/>
              </a:rPr>
              <a:t>2</a:t>
            </a:r>
            <a:r>
              <a:rPr lang="en-US" dirty="0">
                <a:solidFill>
                  <a:schemeClr val="bg1"/>
                </a:solidFill>
                <a:effectLst/>
                <a:latin typeface="Arial"/>
                <a:ea typeface="Times New Roman"/>
              </a:rPr>
              <a:t>. </a:t>
            </a:r>
            <a:endParaRPr lang="en-US" sz="2000" dirty="0">
              <a:solidFill>
                <a:schemeClr val="bg1"/>
              </a:solidFill>
              <a:effectLst/>
              <a:latin typeface="Times New Roman"/>
              <a:ea typeface="Times New Roman"/>
            </a:endParaRPr>
          </a:p>
          <a:p>
            <a:pPr marL="0" marR="0" algn="just">
              <a:spcBef>
                <a:spcPts val="0"/>
              </a:spcBef>
              <a:spcAft>
                <a:spcPts val="0"/>
              </a:spcAft>
            </a:pPr>
            <a:r>
              <a:rPr lang="en-US" dirty="0">
                <a:solidFill>
                  <a:schemeClr val="bg1"/>
                </a:solidFill>
                <a:effectLst/>
                <a:latin typeface="Arial"/>
                <a:ea typeface="Times New Roman"/>
              </a:rPr>
              <a:t> </a:t>
            </a:r>
            <a:endParaRPr lang="en-US" sz="2000" dirty="0">
              <a:solidFill>
                <a:schemeClr val="bg1"/>
              </a:solidFill>
              <a:effectLst/>
              <a:latin typeface="Times New Roman"/>
              <a:ea typeface="Times New Roman"/>
            </a:endParaRPr>
          </a:p>
          <a:p>
            <a:pPr marL="0" marR="0" algn="just">
              <a:spcBef>
                <a:spcPts val="0"/>
              </a:spcBef>
              <a:spcAft>
                <a:spcPts val="0"/>
              </a:spcAft>
            </a:pPr>
            <a:r>
              <a:rPr lang="en-US" dirty="0" smtClean="0">
                <a:solidFill>
                  <a:schemeClr val="bg1"/>
                </a:solidFill>
                <a:effectLst/>
                <a:latin typeface="Arial"/>
                <a:ea typeface="Times New Roman"/>
              </a:rPr>
              <a:t>Normalize </a:t>
            </a:r>
            <a:r>
              <a:rPr lang="en-US" dirty="0">
                <a:solidFill>
                  <a:schemeClr val="bg1"/>
                </a:solidFill>
                <a:effectLst/>
                <a:latin typeface="Arial"/>
                <a:ea typeface="Times New Roman"/>
              </a:rPr>
              <a:t>1000000000100.001</a:t>
            </a:r>
            <a:r>
              <a:rPr lang="en-US" baseline="-25000" dirty="0">
                <a:solidFill>
                  <a:schemeClr val="bg1"/>
                </a:solidFill>
                <a:effectLst/>
                <a:latin typeface="Arial"/>
                <a:ea typeface="Times New Roman"/>
              </a:rPr>
              <a:t>2</a:t>
            </a:r>
            <a:r>
              <a:rPr lang="en-US" dirty="0">
                <a:solidFill>
                  <a:schemeClr val="bg1"/>
                </a:solidFill>
                <a:effectLst/>
                <a:latin typeface="Arial"/>
                <a:ea typeface="Times New Roman"/>
              </a:rPr>
              <a:t> </a:t>
            </a:r>
            <a:r>
              <a:rPr lang="en-US" dirty="0" smtClean="0">
                <a:solidFill>
                  <a:schemeClr val="bg1"/>
                </a:solidFill>
                <a:effectLst/>
                <a:latin typeface="Arial"/>
                <a:ea typeface="Times New Roman"/>
              </a:rPr>
              <a:t>to </a:t>
            </a:r>
            <a:r>
              <a:rPr lang="en-US" dirty="0">
                <a:solidFill>
                  <a:schemeClr val="bg1"/>
                </a:solidFill>
                <a:effectLst/>
                <a:latin typeface="Arial"/>
                <a:ea typeface="Times New Roman"/>
              </a:rPr>
              <a:t>1.000000000100001 x 2</a:t>
            </a:r>
            <a:r>
              <a:rPr lang="en-US" baseline="30000" dirty="0">
                <a:solidFill>
                  <a:schemeClr val="bg1"/>
                </a:solidFill>
                <a:effectLst/>
                <a:latin typeface="Arial"/>
                <a:ea typeface="Times New Roman"/>
              </a:rPr>
              <a:t>12</a:t>
            </a:r>
            <a:r>
              <a:rPr lang="en-US" dirty="0">
                <a:solidFill>
                  <a:schemeClr val="bg1"/>
                </a:solidFill>
                <a:effectLst/>
                <a:latin typeface="Arial"/>
                <a:ea typeface="Times New Roman"/>
              </a:rPr>
              <a:t>. </a:t>
            </a:r>
            <a:endParaRPr lang="en-US" dirty="0" smtClean="0">
              <a:solidFill>
                <a:schemeClr val="bg1"/>
              </a:solidFill>
              <a:effectLst/>
              <a:latin typeface="Arial"/>
              <a:ea typeface="Times New Roman"/>
            </a:endParaRPr>
          </a:p>
          <a:p>
            <a:pPr marL="0" marR="0" algn="just">
              <a:spcBef>
                <a:spcPts val="0"/>
              </a:spcBef>
              <a:spcAft>
                <a:spcPts val="0"/>
              </a:spcAft>
            </a:pPr>
            <a:r>
              <a:rPr lang="en-US" dirty="0">
                <a:solidFill>
                  <a:schemeClr val="bg1"/>
                </a:solidFill>
                <a:effectLst/>
                <a:latin typeface="Arial"/>
                <a:ea typeface="Times New Roman"/>
              </a:rPr>
              <a:t> </a:t>
            </a:r>
            <a:endParaRPr lang="en-US" sz="2000" dirty="0">
              <a:solidFill>
                <a:schemeClr val="bg1"/>
              </a:solidFill>
              <a:effectLst/>
              <a:latin typeface="Times New Roman"/>
              <a:ea typeface="Times New Roman"/>
            </a:endParaRPr>
          </a:p>
          <a:p>
            <a:pPr marL="342900" marR="0" lvl="0" indent="-342900" algn="just">
              <a:spcBef>
                <a:spcPts val="0"/>
              </a:spcBef>
              <a:spcAft>
                <a:spcPts val="0"/>
              </a:spcAft>
              <a:buFont typeface="+mj-lt"/>
              <a:buAutoNum type="arabicPeriod"/>
            </a:pPr>
            <a:r>
              <a:rPr lang="en-US" dirty="0">
                <a:solidFill>
                  <a:schemeClr val="bg1"/>
                </a:solidFill>
                <a:effectLst/>
                <a:latin typeface="Arial"/>
                <a:ea typeface="Times New Roman"/>
              </a:rPr>
              <a:t>The sign bit, S, is 0 because the number is </a:t>
            </a:r>
            <a:r>
              <a:rPr lang="en-US" dirty="0" smtClean="0">
                <a:solidFill>
                  <a:schemeClr val="bg1"/>
                </a:solidFill>
                <a:effectLst/>
                <a:latin typeface="Arial"/>
                <a:ea typeface="Times New Roman"/>
              </a:rPr>
              <a:t>positive</a:t>
            </a:r>
          </a:p>
          <a:p>
            <a:pPr marL="342900" marR="0" lvl="0" indent="-342900" algn="just">
              <a:spcBef>
                <a:spcPts val="0"/>
              </a:spcBef>
              <a:spcAft>
                <a:spcPts val="0"/>
              </a:spcAft>
              <a:buFont typeface="+mj-lt"/>
              <a:buAutoNum type="arabicPeriod"/>
            </a:pPr>
            <a:endParaRPr lang="en-US" sz="2000" dirty="0">
              <a:solidFill>
                <a:schemeClr val="bg1"/>
              </a:solidFill>
              <a:effectLst/>
              <a:latin typeface="Times New Roman"/>
              <a:ea typeface="Times New Roman"/>
            </a:endParaRPr>
          </a:p>
          <a:p>
            <a:pPr marL="342900" marR="0" lvl="0" indent="-342900" algn="just">
              <a:spcBef>
                <a:spcPts val="0"/>
              </a:spcBef>
              <a:spcAft>
                <a:spcPts val="0"/>
              </a:spcAft>
              <a:buFont typeface="+mj-lt"/>
              <a:buAutoNum type="arabicPeriod"/>
            </a:pPr>
            <a:r>
              <a:rPr lang="en-US" dirty="0">
                <a:solidFill>
                  <a:schemeClr val="bg1"/>
                </a:solidFill>
                <a:effectLst/>
                <a:latin typeface="Arial"/>
                <a:ea typeface="Times New Roman"/>
              </a:rPr>
              <a:t>The </a:t>
            </a:r>
            <a:r>
              <a:rPr lang="en-US" dirty="0" smtClean="0">
                <a:solidFill>
                  <a:schemeClr val="bg1"/>
                </a:solidFill>
                <a:effectLst/>
                <a:latin typeface="Arial"/>
                <a:ea typeface="Times New Roman"/>
              </a:rPr>
              <a:t>exponent </a:t>
            </a:r>
            <a:r>
              <a:rPr lang="en-US" dirty="0">
                <a:solidFill>
                  <a:schemeClr val="bg1"/>
                </a:solidFill>
                <a:effectLst/>
                <a:latin typeface="Arial"/>
                <a:ea typeface="Times New Roman"/>
              </a:rPr>
              <a:t>is the true exponent plus 127; that is, 12 + 127 = 139</a:t>
            </a:r>
            <a:r>
              <a:rPr lang="en-US" baseline="-25000" dirty="0">
                <a:solidFill>
                  <a:schemeClr val="bg1"/>
                </a:solidFill>
                <a:effectLst/>
                <a:latin typeface="Arial"/>
                <a:ea typeface="Times New Roman"/>
              </a:rPr>
              <a:t>10</a:t>
            </a:r>
            <a:r>
              <a:rPr lang="en-US" dirty="0">
                <a:solidFill>
                  <a:schemeClr val="bg1"/>
                </a:solidFill>
                <a:effectLst/>
                <a:latin typeface="Arial"/>
                <a:ea typeface="Times New Roman"/>
              </a:rPr>
              <a:t> = </a:t>
            </a:r>
            <a:r>
              <a:rPr lang="en-US" dirty="0" smtClean="0">
                <a:solidFill>
                  <a:schemeClr val="bg1"/>
                </a:solidFill>
                <a:effectLst/>
                <a:latin typeface="Arial"/>
                <a:ea typeface="Times New Roman"/>
              </a:rPr>
              <a:t>10001011</a:t>
            </a:r>
            <a:r>
              <a:rPr lang="en-US" baseline="-25000" dirty="0" smtClean="0">
                <a:solidFill>
                  <a:schemeClr val="bg1"/>
                </a:solidFill>
                <a:effectLst/>
                <a:latin typeface="Arial"/>
                <a:ea typeface="Times New Roman"/>
              </a:rPr>
              <a:t>2</a:t>
            </a:r>
          </a:p>
          <a:p>
            <a:pPr marL="342900" marR="0" lvl="0" indent="-342900" algn="just">
              <a:spcBef>
                <a:spcPts val="0"/>
              </a:spcBef>
              <a:spcAft>
                <a:spcPts val="0"/>
              </a:spcAft>
              <a:buFont typeface="+mj-lt"/>
              <a:buAutoNum type="arabicPeriod"/>
            </a:pPr>
            <a:endParaRPr lang="en-US" sz="2000" dirty="0">
              <a:solidFill>
                <a:schemeClr val="bg1"/>
              </a:solidFill>
              <a:effectLst/>
              <a:latin typeface="Times New Roman"/>
              <a:ea typeface="Times New Roman"/>
            </a:endParaRPr>
          </a:p>
          <a:p>
            <a:pPr marL="342900" marR="0" lvl="0" indent="-342900" algn="just">
              <a:spcBef>
                <a:spcPts val="0"/>
              </a:spcBef>
              <a:spcAft>
                <a:spcPts val="0"/>
              </a:spcAft>
              <a:buFont typeface="+mj-lt"/>
              <a:buAutoNum type="arabicPeriod"/>
            </a:pPr>
            <a:r>
              <a:rPr lang="en-US" dirty="0">
                <a:solidFill>
                  <a:schemeClr val="bg1"/>
                </a:solidFill>
                <a:effectLst/>
                <a:latin typeface="Arial"/>
                <a:ea typeface="Times New Roman"/>
              </a:rPr>
              <a:t>The </a:t>
            </a:r>
            <a:r>
              <a:rPr lang="en-US" dirty="0" err="1" smtClean="0">
                <a:solidFill>
                  <a:schemeClr val="bg1"/>
                </a:solidFill>
                <a:effectLst/>
                <a:latin typeface="Arial"/>
                <a:ea typeface="Times New Roman"/>
              </a:rPr>
              <a:t>significand</a:t>
            </a:r>
            <a:r>
              <a:rPr lang="en-US" dirty="0" smtClean="0">
                <a:solidFill>
                  <a:schemeClr val="bg1"/>
                </a:solidFill>
                <a:effectLst/>
                <a:latin typeface="Arial"/>
                <a:ea typeface="Times New Roman"/>
              </a:rPr>
              <a:t> </a:t>
            </a:r>
            <a:r>
              <a:rPr lang="en-US" dirty="0">
                <a:solidFill>
                  <a:schemeClr val="bg1"/>
                </a:solidFill>
                <a:effectLst/>
                <a:latin typeface="Arial"/>
                <a:ea typeface="Times New Roman"/>
              </a:rPr>
              <a:t>is 00000000010000100000000 (the leading 1 is stripped and the </a:t>
            </a:r>
            <a:r>
              <a:rPr lang="en-US" dirty="0" err="1">
                <a:solidFill>
                  <a:schemeClr val="bg1"/>
                </a:solidFill>
                <a:effectLst/>
                <a:latin typeface="Arial"/>
                <a:ea typeface="Times New Roman"/>
              </a:rPr>
              <a:t>significand</a:t>
            </a:r>
            <a:r>
              <a:rPr lang="en-US" dirty="0">
                <a:solidFill>
                  <a:schemeClr val="bg1"/>
                </a:solidFill>
                <a:effectLst/>
                <a:latin typeface="Arial"/>
                <a:ea typeface="Times New Roman"/>
              </a:rPr>
              <a:t> expanded to 23 bits</a:t>
            </a:r>
            <a:r>
              <a:rPr lang="en-US" dirty="0" smtClean="0">
                <a:solidFill>
                  <a:schemeClr val="bg1"/>
                </a:solidFill>
                <a:effectLst/>
                <a:latin typeface="Arial"/>
                <a:ea typeface="Times New Roman"/>
              </a:rPr>
              <a:t>).</a:t>
            </a:r>
          </a:p>
          <a:p>
            <a:pPr marL="342900" marR="0" lvl="0" indent="-342900" algn="just">
              <a:spcBef>
                <a:spcPts val="0"/>
              </a:spcBef>
              <a:spcAft>
                <a:spcPts val="0"/>
              </a:spcAft>
              <a:buFont typeface="+mj-lt"/>
              <a:buAutoNum type="arabicPeriod"/>
            </a:pPr>
            <a:endParaRPr lang="en-US" sz="2000" dirty="0">
              <a:solidFill>
                <a:schemeClr val="bg1"/>
              </a:solidFill>
              <a:effectLst/>
              <a:latin typeface="Times New Roman"/>
              <a:ea typeface="Times New Roman"/>
            </a:endParaRPr>
          </a:p>
          <a:p>
            <a:pPr marL="342900" marR="0" lvl="0" indent="-342900" algn="just">
              <a:spcBef>
                <a:spcPts val="0"/>
              </a:spcBef>
              <a:spcAft>
                <a:spcPts val="0"/>
              </a:spcAft>
              <a:buFont typeface="+mj-lt"/>
              <a:buAutoNum type="arabicPeriod"/>
            </a:pPr>
            <a:r>
              <a:rPr lang="en-US" dirty="0">
                <a:solidFill>
                  <a:schemeClr val="bg1"/>
                </a:solidFill>
                <a:effectLst/>
                <a:latin typeface="Arial"/>
                <a:ea typeface="Times New Roman"/>
              </a:rPr>
              <a:t>The final number </a:t>
            </a:r>
            <a:r>
              <a:rPr lang="en-US" dirty="0" smtClean="0">
                <a:solidFill>
                  <a:schemeClr val="bg1"/>
                </a:solidFill>
                <a:effectLst/>
                <a:latin typeface="Arial"/>
                <a:ea typeface="Times New Roman"/>
              </a:rPr>
              <a:t>is </a:t>
            </a:r>
            <a:r>
              <a:rPr lang="en-US" dirty="0">
                <a:solidFill>
                  <a:schemeClr val="bg1"/>
                </a:solidFill>
                <a:effectLst/>
                <a:latin typeface="Arial"/>
                <a:ea typeface="Times New Roman"/>
              </a:rPr>
              <a:t>01000101100000000010000100000000, </a:t>
            </a:r>
            <a:r>
              <a:rPr lang="en-US" dirty="0" smtClean="0">
                <a:solidFill>
                  <a:schemeClr val="bg1"/>
                </a:solidFill>
                <a:effectLst/>
                <a:latin typeface="Arial"/>
                <a:ea typeface="Times New Roman"/>
              </a:rPr>
              <a:t>or </a:t>
            </a:r>
            <a:r>
              <a:rPr lang="en-US" dirty="0">
                <a:solidFill>
                  <a:schemeClr val="bg1"/>
                </a:solidFill>
                <a:effectLst/>
                <a:latin typeface="Arial"/>
                <a:ea typeface="Times New Roman"/>
              </a:rPr>
              <a:t>45802100</a:t>
            </a:r>
            <a:r>
              <a:rPr lang="en-US" baseline="-25000" dirty="0">
                <a:solidFill>
                  <a:schemeClr val="bg1"/>
                </a:solidFill>
                <a:effectLst/>
                <a:latin typeface="Arial"/>
                <a:ea typeface="Times New Roman"/>
              </a:rPr>
              <a:t>16</a:t>
            </a:r>
            <a:r>
              <a:rPr lang="en-US" dirty="0" smtClean="0">
                <a:solidFill>
                  <a:schemeClr val="bg1"/>
                </a:solidFill>
                <a:effectLst/>
                <a:latin typeface="Arial"/>
                <a:ea typeface="Times New Roman"/>
              </a:rPr>
              <a:t>.</a:t>
            </a:r>
            <a:endParaRPr lang="en-US" sz="2000" dirty="0">
              <a:solidFill>
                <a:schemeClr val="bg1"/>
              </a:solidFill>
              <a:effectLst/>
              <a:latin typeface="Times New Roman"/>
              <a:ea typeface="Times New Roman"/>
            </a:endParaRPr>
          </a:p>
        </p:txBody>
      </p:sp>
    </p:spTree>
    <p:extLst>
      <p:ext uri="{BB962C8B-B14F-4D97-AF65-F5344CB8AC3E}">
        <p14:creationId xmlns:p14="http://schemas.microsoft.com/office/powerpoint/2010/main" val="2284719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36</a:t>
            </a:fld>
            <a:endParaRPr lang="en-GB"/>
          </a:p>
        </p:txBody>
      </p:sp>
      <p:sp>
        <p:nvSpPr>
          <p:cNvPr id="6" name="Text Box 661"/>
          <p:cNvSpPr txBox="1">
            <a:spLocks noChangeArrowheads="1"/>
          </p:cNvSpPr>
          <p:nvPr/>
        </p:nvSpPr>
        <p:spPr bwMode="auto">
          <a:xfrm>
            <a:off x="107504" y="620688"/>
            <a:ext cx="8208912" cy="4968552"/>
          </a:xfrm>
          <a:prstGeom prst="rect">
            <a:avLst/>
          </a:prstGeom>
          <a:solidFill>
            <a:schemeClr val="accent1">
              <a:lumMod val="20000"/>
              <a:lumOff val="80000"/>
            </a:schemeClr>
          </a:solidFill>
          <a:ln w="9525">
            <a:solidFill>
              <a:srgbClr val="000000"/>
            </a:solidFill>
            <a:miter lim="800000"/>
            <a:headEnd/>
            <a:tailEnd/>
          </a:ln>
        </p:spPr>
        <p:txBody>
          <a:bodyPr rot="0" vert="horz" wrap="square" lIns="91440" tIns="45720" rIns="91440" bIns="45720" anchor="t" anchorCtr="0" upright="1">
            <a:noAutofit/>
          </a:bodyPr>
          <a:lstStyle/>
          <a:p>
            <a:pPr marL="0" marR="0">
              <a:spcBef>
                <a:spcPts val="0"/>
              </a:spcBef>
              <a:spcAft>
                <a:spcPts val="0"/>
              </a:spcAft>
            </a:pPr>
            <a:r>
              <a:rPr lang="en-US" dirty="0" smtClean="0">
                <a:solidFill>
                  <a:schemeClr val="bg1"/>
                </a:solidFill>
                <a:effectLst/>
                <a:latin typeface="Arial"/>
                <a:ea typeface="Times New Roman"/>
              </a:rPr>
              <a:t>Let’s </a:t>
            </a:r>
            <a:r>
              <a:rPr lang="en-US" dirty="0">
                <a:solidFill>
                  <a:schemeClr val="bg1"/>
                </a:solidFill>
                <a:effectLst/>
                <a:latin typeface="Arial"/>
                <a:ea typeface="Times New Roman"/>
              </a:rPr>
              <a:t>carry out the reverse </a:t>
            </a:r>
            <a:r>
              <a:rPr lang="en-US" dirty="0" smtClean="0">
                <a:solidFill>
                  <a:schemeClr val="bg1"/>
                </a:solidFill>
                <a:effectLst/>
                <a:latin typeface="Arial"/>
                <a:ea typeface="Times New Roman"/>
              </a:rPr>
              <a:t>operation with C46C0000</a:t>
            </a:r>
            <a:r>
              <a:rPr lang="en-US" baseline="-25000" dirty="0" smtClean="0">
                <a:solidFill>
                  <a:schemeClr val="bg1"/>
                </a:solidFill>
                <a:effectLst/>
                <a:latin typeface="Arial"/>
                <a:ea typeface="Times New Roman"/>
              </a:rPr>
              <a:t>16</a:t>
            </a:r>
            <a:r>
              <a:rPr lang="en-US" dirty="0" smtClean="0">
                <a:solidFill>
                  <a:schemeClr val="bg1"/>
                </a:solidFill>
                <a:effectLst/>
                <a:latin typeface="Arial"/>
                <a:ea typeface="Times New Roman"/>
              </a:rPr>
              <a:t>. In </a:t>
            </a:r>
            <a:r>
              <a:rPr lang="en-US" dirty="0">
                <a:solidFill>
                  <a:schemeClr val="bg1"/>
                </a:solidFill>
                <a:effectLst/>
                <a:latin typeface="Arial"/>
                <a:ea typeface="Times New Roman"/>
              </a:rPr>
              <a:t>binary form, this number is 11000100011011000000000000000000. </a:t>
            </a:r>
            <a:endParaRPr lang="en-US" dirty="0" smtClean="0">
              <a:solidFill>
                <a:schemeClr val="bg1"/>
              </a:solidFill>
              <a:effectLst/>
              <a:latin typeface="Arial"/>
              <a:ea typeface="Times New Roman"/>
            </a:endParaRPr>
          </a:p>
          <a:p>
            <a:pPr marL="0" marR="0">
              <a:spcBef>
                <a:spcPts val="0"/>
              </a:spcBef>
              <a:spcAft>
                <a:spcPts val="0"/>
              </a:spcAft>
            </a:pPr>
            <a:endParaRPr lang="en-US" sz="1000" dirty="0">
              <a:solidFill>
                <a:schemeClr val="bg1"/>
              </a:solidFill>
              <a:latin typeface="Arial"/>
              <a:ea typeface="Times New Roman"/>
            </a:endParaRPr>
          </a:p>
          <a:p>
            <a:pPr marL="0" marR="0">
              <a:spcBef>
                <a:spcPts val="0"/>
              </a:spcBef>
              <a:spcAft>
                <a:spcPts val="0"/>
              </a:spcAft>
            </a:pPr>
            <a:r>
              <a:rPr lang="en-US" dirty="0" smtClean="0">
                <a:solidFill>
                  <a:schemeClr val="bg1"/>
                </a:solidFill>
                <a:effectLst/>
                <a:latin typeface="Arial"/>
                <a:ea typeface="Times New Roman"/>
              </a:rPr>
              <a:t>First </a:t>
            </a:r>
            <a:r>
              <a:rPr lang="en-US" i="1" dirty="0" smtClean="0">
                <a:solidFill>
                  <a:schemeClr val="bg1"/>
                </a:solidFill>
                <a:effectLst/>
                <a:latin typeface="Arial"/>
                <a:ea typeface="Times New Roman"/>
              </a:rPr>
              <a:t>unpack</a:t>
            </a:r>
            <a:r>
              <a:rPr lang="en-US" dirty="0" smtClean="0">
                <a:solidFill>
                  <a:schemeClr val="bg1"/>
                </a:solidFill>
                <a:effectLst/>
                <a:latin typeface="Arial"/>
                <a:ea typeface="Times New Roman"/>
              </a:rPr>
              <a:t> </a:t>
            </a:r>
            <a:r>
              <a:rPr lang="en-US" dirty="0">
                <a:solidFill>
                  <a:schemeClr val="bg1"/>
                </a:solidFill>
                <a:effectLst/>
                <a:latin typeface="Arial"/>
                <a:ea typeface="Times New Roman"/>
              </a:rPr>
              <a:t>the number into </a:t>
            </a:r>
            <a:r>
              <a:rPr lang="en-US" i="1" dirty="0">
                <a:solidFill>
                  <a:schemeClr val="bg1"/>
                </a:solidFill>
                <a:effectLst/>
                <a:latin typeface="Arial"/>
                <a:ea typeface="Times New Roman"/>
              </a:rPr>
              <a:t>sign bit</a:t>
            </a:r>
            <a:r>
              <a:rPr lang="en-US" dirty="0">
                <a:solidFill>
                  <a:schemeClr val="bg1"/>
                </a:solidFill>
                <a:effectLst/>
                <a:latin typeface="Arial"/>
                <a:ea typeface="Times New Roman"/>
              </a:rPr>
              <a:t>, </a:t>
            </a:r>
            <a:r>
              <a:rPr lang="en-US" i="1" dirty="0">
                <a:solidFill>
                  <a:schemeClr val="bg1"/>
                </a:solidFill>
                <a:effectLst/>
                <a:latin typeface="Arial"/>
                <a:ea typeface="Times New Roman"/>
              </a:rPr>
              <a:t>biased exponent</a:t>
            </a:r>
            <a:r>
              <a:rPr lang="en-US" dirty="0">
                <a:solidFill>
                  <a:schemeClr val="bg1"/>
                </a:solidFill>
                <a:effectLst/>
                <a:latin typeface="Arial"/>
                <a:ea typeface="Times New Roman"/>
              </a:rPr>
              <a:t>, and </a:t>
            </a:r>
            <a:r>
              <a:rPr lang="en-US" i="1" dirty="0">
                <a:solidFill>
                  <a:schemeClr val="bg1"/>
                </a:solidFill>
                <a:effectLst/>
                <a:latin typeface="Arial"/>
                <a:ea typeface="Times New Roman"/>
              </a:rPr>
              <a:t>fractional </a:t>
            </a:r>
            <a:r>
              <a:rPr lang="en-US" i="1" dirty="0" err="1">
                <a:solidFill>
                  <a:schemeClr val="bg1"/>
                </a:solidFill>
                <a:effectLst/>
                <a:latin typeface="Arial"/>
                <a:ea typeface="Times New Roman"/>
              </a:rPr>
              <a:t>significand</a:t>
            </a:r>
            <a:r>
              <a:rPr lang="en-US" dirty="0">
                <a:solidFill>
                  <a:schemeClr val="bg1"/>
                </a:solidFill>
                <a:effectLst/>
                <a:latin typeface="Arial"/>
                <a:ea typeface="Times New Roman"/>
              </a:rPr>
              <a:t>.</a:t>
            </a:r>
            <a:endParaRPr lang="en-US" dirty="0">
              <a:solidFill>
                <a:schemeClr val="bg1"/>
              </a:solidFill>
              <a:effectLst/>
              <a:latin typeface="Times New Roman"/>
              <a:ea typeface="Times New Roman"/>
            </a:endParaRPr>
          </a:p>
          <a:p>
            <a:pPr marL="0" marR="0">
              <a:spcBef>
                <a:spcPts val="0"/>
              </a:spcBef>
              <a:spcAft>
                <a:spcPts val="0"/>
              </a:spcAft>
            </a:pPr>
            <a:r>
              <a:rPr lang="en-US" sz="1000" dirty="0">
                <a:solidFill>
                  <a:schemeClr val="bg1"/>
                </a:solidFill>
                <a:effectLst/>
                <a:latin typeface="Arial"/>
                <a:ea typeface="Times New Roman"/>
              </a:rPr>
              <a:t> </a:t>
            </a:r>
            <a:endParaRPr lang="en-US" sz="1000" dirty="0">
              <a:solidFill>
                <a:schemeClr val="bg1"/>
              </a:solidFill>
              <a:effectLst/>
              <a:latin typeface="Times New Roman"/>
              <a:ea typeface="Times New Roman"/>
            </a:endParaRPr>
          </a:p>
          <a:p>
            <a:pPr marL="342900" marR="0" lvl="0" indent="-342900">
              <a:spcBef>
                <a:spcPts val="0"/>
              </a:spcBef>
              <a:spcAft>
                <a:spcPts val="0"/>
              </a:spcAft>
              <a:buFont typeface="+mj-lt"/>
              <a:buAutoNum type="arabicPeriod"/>
            </a:pPr>
            <a:r>
              <a:rPr lang="en-US" dirty="0">
                <a:solidFill>
                  <a:schemeClr val="bg1"/>
                </a:solidFill>
                <a:effectLst/>
                <a:latin typeface="Arial"/>
                <a:ea typeface="Times New Roman"/>
              </a:rPr>
              <a:t>S = 1</a:t>
            </a:r>
            <a:endParaRPr lang="en-US" dirty="0">
              <a:solidFill>
                <a:schemeClr val="bg1"/>
              </a:solidFill>
              <a:effectLst/>
              <a:latin typeface="Times New Roman"/>
              <a:ea typeface="Times New Roman"/>
            </a:endParaRPr>
          </a:p>
          <a:p>
            <a:pPr marL="342900" marR="0" lvl="0" indent="-342900">
              <a:spcBef>
                <a:spcPts val="0"/>
              </a:spcBef>
              <a:spcAft>
                <a:spcPts val="0"/>
              </a:spcAft>
              <a:buFont typeface="+mj-lt"/>
              <a:buAutoNum type="arabicPeriod"/>
            </a:pPr>
            <a:r>
              <a:rPr lang="en-US" dirty="0">
                <a:solidFill>
                  <a:schemeClr val="bg1"/>
                </a:solidFill>
                <a:effectLst/>
                <a:latin typeface="Arial"/>
                <a:ea typeface="Times New Roman"/>
              </a:rPr>
              <a:t>E = 10001000</a:t>
            </a:r>
            <a:endParaRPr lang="en-US" dirty="0">
              <a:solidFill>
                <a:schemeClr val="bg1"/>
              </a:solidFill>
              <a:effectLst/>
              <a:latin typeface="Times New Roman"/>
              <a:ea typeface="Times New Roman"/>
            </a:endParaRPr>
          </a:p>
          <a:p>
            <a:pPr marL="342900" marR="0" lvl="0" indent="-342900">
              <a:spcBef>
                <a:spcPts val="0"/>
              </a:spcBef>
              <a:spcAft>
                <a:spcPts val="0"/>
              </a:spcAft>
              <a:buFont typeface="+mj-lt"/>
              <a:buAutoNum type="arabicPeriod"/>
            </a:pPr>
            <a:r>
              <a:rPr lang="en-US" dirty="0">
                <a:solidFill>
                  <a:schemeClr val="bg1"/>
                </a:solidFill>
                <a:effectLst/>
                <a:latin typeface="Arial"/>
                <a:ea typeface="Times New Roman"/>
              </a:rPr>
              <a:t>M =11011000000000000000000</a:t>
            </a:r>
            <a:endParaRPr lang="en-US" dirty="0">
              <a:solidFill>
                <a:schemeClr val="bg1"/>
              </a:solidFill>
              <a:effectLst/>
              <a:latin typeface="Times New Roman"/>
              <a:ea typeface="Times New Roman"/>
            </a:endParaRPr>
          </a:p>
          <a:p>
            <a:pPr marL="0" marR="0">
              <a:spcBef>
                <a:spcPts val="0"/>
              </a:spcBef>
              <a:spcAft>
                <a:spcPts val="0"/>
              </a:spcAft>
            </a:pPr>
            <a:r>
              <a:rPr lang="en-US" sz="1000" dirty="0">
                <a:solidFill>
                  <a:schemeClr val="bg1"/>
                </a:solidFill>
                <a:effectLst/>
                <a:latin typeface="Arial"/>
                <a:ea typeface="Times New Roman"/>
              </a:rPr>
              <a:t> </a:t>
            </a:r>
            <a:endParaRPr lang="en-US" sz="1000" dirty="0">
              <a:solidFill>
                <a:schemeClr val="bg1"/>
              </a:solidFill>
              <a:effectLst/>
              <a:latin typeface="Times New Roman"/>
              <a:ea typeface="Times New Roman"/>
            </a:endParaRPr>
          </a:p>
          <a:p>
            <a:pPr marL="0" marR="0">
              <a:spcBef>
                <a:spcPts val="0"/>
              </a:spcBef>
              <a:spcAft>
                <a:spcPts val="0"/>
              </a:spcAft>
            </a:pPr>
            <a:r>
              <a:rPr lang="en-US" dirty="0">
                <a:solidFill>
                  <a:schemeClr val="bg1"/>
                </a:solidFill>
                <a:effectLst/>
                <a:latin typeface="Arial"/>
                <a:ea typeface="Times New Roman"/>
              </a:rPr>
              <a:t>As the sign bit is 1, the number is negative</a:t>
            </a:r>
            <a:r>
              <a:rPr lang="en-US" dirty="0" smtClean="0">
                <a:solidFill>
                  <a:schemeClr val="bg1"/>
                </a:solidFill>
                <a:effectLst/>
                <a:latin typeface="Arial"/>
                <a:ea typeface="Times New Roman"/>
              </a:rPr>
              <a:t>.</a:t>
            </a:r>
          </a:p>
          <a:p>
            <a:pPr marL="0" marR="0">
              <a:spcBef>
                <a:spcPts val="0"/>
              </a:spcBef>
              <a:spcAft>
                <a:spcPts val="0"/>
              </a:spcAft>
            </a:pPr>
            <a:r>
              <a:rPr lang="en-US" sz="1000" dirty="0" smtClean="0">
                <a:solidFill>
                  <a:schemeClr val="bg1"/>
                </a:solidFill>
                <a:effectLst/>
                <a:latin typeface="Arial"/>
                <a:ea typeface="Times New Roman"/>
              </a:rPr>
              <a:t> </a:t>
            </a:r>
          </a:p>
          <a:p>
            <a:pPr marL="0" marR="0">
              <a:spcBef>
                <a:spcPts val="0"/>
              </a:spcBef>
              <a:spcAft>
                <a:spcPts val="0"/>
              </a:spcAft>
            </a:pPr>
            <a:r>
              <a:rPr lang="en-US" dirty="0" smtClean="0">
                <a:solidFill>
                  <a:schemeClr val="bg1"/>
                </a:solidFill>
                <a:effectLst/>
                <a:latin typeface="Arial"/>
                <a:ea typeface="Times New Roman"/>
              </a:rPr>
              <a:t>We </a:t>
            </a:r>
            <a:r>
              <a:rPr lang="en-US" dirty="0">
                <a:solidFill>
                  <a:schemeClr val="bg1"/>
                </a:solidFill>
                <a:effectLst/>
                <a:latin typeface="Arial"/>
                <a:ea typeface="Times New Roman"/>
              </a:rPr>
              <a:t>subtract 127 from the biased exponent 10010000</a:t>
            </a:r>
            <a:r>
              <a:rPr lang="en-US" baseline="-25000" dirty="0">
                <a:solidFill>
                  <a:schemeClr val="bg1"/>
                </a:solidFill>
                <a:effectLst/>
                <a:latin typeface="Arial"/>
                <a:ea typeface="Times New Roman"/>
              </a:rPr>
              <a:t>2</a:t>
            </a:r>
            <a:r>
              <a:rPr lang="en-US" dirty="0">
                <a:solidFill>
                  <a:schemeClr val="bg1"/>
                </a:solidFill>
                <a:effectLst/>
                <a:latin typeface="Arial"/>
                <a:ea typeface="Times New Roman"/>
              </a:rPr>
              <a:t> to get the </a:t>
            </a:r>
            <a:r>
              <a:rPr lang="en-US" dirty="0" smtClean="0">
                <a:solidFill>
                  <a:schemeClr val="bg1"/>
                </a:solidFill>
                <a:effectLst/>
                <a:latin typeface="Arial"/>
                <a:ea typeface="Times New Roman"/>
              </a:rPr>
              <a:t>exponent </a:t>
            </a:r>
            <a:r>
              <a:rPr lang="en-US" dirty="0">
                <a:solidFill>
                  <a:schemeClr val="bg1"/>
                </a:solidFill>
                <a:effectLst/>
                <a:latin typeface="Arial"/>
                <a:ea typeface="Times New Roman"/>
              </a:rPr>
              <a:t>1001000</a:t>
            </a:r>
            <a:r>
              <a:rPr lang="en-US" baseline="-25000" dirty="0">
                <a:solidFill>
                  <a:schemeClr val="bg1"/>
                </a:solidFill>
                <a:effectLst/>
                <a:latin typeface="Arial"/>
                <a:ea typeface="Times New Roman"/>
              </a:rPr>
              <a:t>2</a:t>
            </a:r>
            <a:r>
              <a:rPr lang="en-US" dirty="0">
                <a:solidFill>
                  <a:schemeClr val="bg1"/>
                </a:solidFill>
                <a:effectLst/>
                <a:latin typeface="Arial"/>
                <a:ea typeface="Times New Roman"/>
              </a:rPr>
              <a:t> - 01111111</a:t>
            </a:r>
            <a:r>
              <a:rPr lang="en-US" baseline="-25000" dirty="0">
                <a:solidFill>
                  <a:schemeClr val="bg1"/>
                </a:solidFill>
                <a:effectLst/>
                <a:latin typeface="Arial"/>
                <a:ea typeface="Times New Roman"/>
              </a:rPr>
              <a:t>2</a:t>
            </a:r>
            <a:r>
              <a:rPr lang="en-US" dirty="0">
                <a:solidFill>
                  <a:schemeClr val="bg1"/>
                </a:solidFill>
                <a:effectLst/>
                <a:latin typeface="Arial"/>
                <a:ea typeface="Times New Roman"/>
              </a:rPr>
              <a:t> = 00000111</a:t>
            </a:r>
            <a:r>
              <a:rPr lang="en-US" baseline="-25000" dirty="0">
                <a:solidFill>
                  <a:schemeClr val="bg1"/>
                </a:solidFill>
                <a:effectLst/>
                <a:latin typeface="Arial"/>
                <a:ea typeface="Times New Roman"/>
              </a:rPr>
              <a:t>2</a:t>
            </a:r>
            <a:r>
              <a:rPr lang="en-US" dirty="0">
                <a:solidFill>
                  <a:schemeClr val="bg1"/>
                </a:solidFill>
                <a:effectLst/>
                <a:latin typeface="Arial"/>
                <a:ea typeface="Times New Roman"/>
              </a:rPr>
              <a:t> = 7</a:t>
            </a:r>
            <a:r>
              <a:rPr lang="en-US" baseline="-25000" dirty="0">
                <a:solidFill>
                  <a:schemeClr val="bg1"/>
                </a:solidFill>
                <a:effectLst/>
                <a:latin typeface="Arial"/>
                <a:ea typeface="Times New Roman"/>
              </a:rPr>
              <a:t>10</a:t>
            </a:r>
            <a:r>
              <a:rPr lang="en-US" dirty="0">
                <a:solidFill>
                  <a:schemeClr val="bg1"/>
                </a:solidFill>
                <a:effectLst/>
                <a:latin typeface="Arial"/>
                <a:ea typeface="Times New Roman"/>
              </a:rPr>
              <a:t>. </a:t>
            </a:r>
            <a:endParaRPr lang="en-US" dirty="0" smtClean="0">
              <a:solidFill>
                <a:schemeClr val="bg1"/>
              </a:solidFill>
              <a:effectLst/>
              <a:latin typeface="Arial"/>
              <a:ea typeface="Times New Roman"/>
            </a:endParaRPr>
          </a:p>
          <a:p>
            <a:pPr marL="0" marR="0">
              <a:spcBef>
                <a:spcPts val="0"/>
              </a:spcBef>
              <a:spcAft>
                <a:spcPts val="0"/>
              </a:spcAft>
            </a:pPr>
            <a:endParaRPr lang="en-US" sz="1000" dirty="0" smtClean="0">
              <a:solidFill>
                <a:schemeClr val="bg1"/>
              </a:solidFill>
              <a:effectLst/>
              <a:latin typeface="Arial"/>
              <a:ea typeface="Times New Roman"/>
            </a:endParaRPr>
          </a:p>
          <a:p>
            <a:pPr marL="0" marR="0">
              <a:spcBef>
                <a:spcPts val="0"/>
              </a:spcBef>
              <a:spcAft>
                <a:spcPts val="0"/>
              </a:spcAft>
            </a:pPr>
            <a:r>
              <a:rPr lang="en-US" dirty="0" smtClean="0">
                <a:solidFill>
                  <a:schemeClr val="bg1"/>
                </a:solidFill>
                <a:effectLst/>
                <a:latin typeface="Arial"/>
                <a:ea typeface="Times New Roman"/>
              </a:rPr>
              <a:t>The </a:t>
            </a:r>
            <a:r>
              <a:rPr lang="en-US" dirty="0">
                <a:solidFill>
                  <a:schemeClr val="bg1"/>
                </a:solidFill>
                <a:effectLst/>
                <a:latin typeface="Arial"/>
                <a:ea typeface="Times New Roman"/>
              </a:rPr>
              <a:t>fractional </a:t>
            </a:r>
            <a:r>
              <a:rPr lang="en-US" dirty="0" err="1">
                <a:solidFill>
                  <a:schemeClr val="bg1"/>
                </a:solidFill>
                <a:effectLst/>
                <a:latin typeface="Arial"/>
                <a:ea typeface="Times New Roman"/>
              </a:rPr>
              <a:t>significand</a:t>
            </a:r>
            <a:r>
              <a:rPr lang="en-US" dirty="0">
                <a:solidFill>
                  <a:schemeClr val="bg1"/>
                </a:solidFill>
                <a:effectLst/>
                <a:latin typeface="Arial"/>
                <a:ea typeface="Times New Roman"/>
              </a:rPr>
              <a:t> is .11011000000000000000000</a:t>
            </a:r>
            <a:r>
              <a:rPr lang="en-US" baseline="-25000" dirty="0">
                <a:solidFill>
                  <a:schemeClr val="bg1"/>
                </a:solidFill>
                <a:effectLst/>
                <a:latin typeface="Arial"/>
                <a:ea typeface="Times New Roman"/>
              </a:rPr>
              <a:t>2</a:t>
            </a:r>
            <a:r>
              <a:rPr lang="en-US" dirty="0" smtClean="0">
                <a:solidFill>
                  <a:schemeClr val="bg1"/>
                </a:solidFill>
                <a:effectLst/>
                <a:latin typeface="Arial"/>
                <a:ea typeface="Times New Roman"/>
              </a:rPr>
              <a:t>.</a:t>
            </a:r>
          </a:p>
          <a:p>
            <a:pPr marL="0" marR="0">
              <a:spcBef>
                <a:spcPts val="0"/>
              </a:spcBef>
              <a:spcAft>
                <a:spcPts val="0"/>
              </a:spcAft>
            </a:pPr>
            <a:endParaRPr lang="en-US" sz="1000" dirty="0" smtClean="0">
              <a:solidFill>
                <a:schemeClr val="bg1"/>
              </a:solidFill>
              <a:effectLst/>
              <a:latin typeface="Arial"/>
              <a:ea typeface="Times New Roman"/>
            </a:endParaRPr>
          </a:p>
          <a:p>
            <a:pPr marL="0" marR="0">
              <a:spcBef>
                <a:spcPts val="0"/>
              </a:spcBef>
              <a:spcAft>
                <a:spcPts val="0"/>
              </a:spcAft>
            </a:pPr>
            <a:r>
              <a:rPr lang="en-US" dirty="0" smtClean="0">
                <a:solidFill>
                  <a:schemeClr val="bg1"/>
                </a:solidFill>
                <a:effectLst/>
                <a:latin typeface="Arial"/>
                <a:ea typeface="Times New Roman"/>
              </a:rPr>
              <a:t>Reinserting </a:t>
            </a:r>
            <a:r>
              <a:rPr lang="en-US" dirty="0">
                <a:solidFill>
                  <a:schemeClr val="bg1"/>
                </a:solidFill>
                <a:effectLst/>
                <a:latin typeface="Arial"/>
                <a:ea typeface="Times New Roman"/>
              </a:rPr>
              <a:t>the leading one gives 1.11011000000000000000000</a:t>
            </a:r>
            <a:r>
              <a:rPr lang="en-US" baseline="-25000" dirty="0">
                <a:solidFill>
                  <a:schemeClr val="bg1"/>
                </a:solidFill>
                <a:effectLst/>
                <a:latin typeface="Arial"/>
                <a:ea typeface="Times New Roman"/>
              </a:rPr>
              <a:t>2</a:t>
            </a:r>
            <a:r>
              <a:rPr lang="en-US" dirty="0">
                <a:solidFill>
                  <a:schemeClr val="bg1"/>
                </a:solidFill>
                <a:effectLst/>
                <a:latin typeface="Arial"/>
                <a:ea typeface="Times New Roman"/>
              </a:rPr>
              <a:t>. </a:t>
            </a:r>
            <a:endParaRPr lang="en-US" dirty="0" smtClean="0">
              <a:solidFill>
                <a:schemeClr val="bg1"/>
              </a:solidFill>
              <a:effectLst/>
              <a:latin typeface="Arial"/>
              <a:ea typeface="Times New Roman"/>
            </a:endParaRPr>
          </a:p>
          <a:p>
            <a:pPr marL="0" marR="0">
              <a:spcBef>
                <a:spcPts val="0"/>
              </a:spcBef>
              <a:spcAft>
                <a:spcPts val="0"/>
              </a:spcAft>
            </a:pPr>
            <a:endParaRPr lang="en-US" sz="1000" dirty="0">
              <a:solidFill>
                <a:schemeClr val="bg1"/>
              </a:solidFill>
              <a:latin typeface="Arial"/>
              <a:ea typeface="Times New Roman"/>
            </a:endParaRPr>
          </a:p>
          <a:p>
            <a:pPr marL="0" marR="0">
              <a:spcBef>
                <a:spcPts val="0"/>
              </a:spcBef>
              <a:spcAft>
                <a:spcPts val="0"/>
              </a:spcAft>
            </a:pPr>
            <a:r>
              <a:rPr lang="en-US" dirty="0" smtClean="0">
                <a:solidFill>
                  <a:schemeClr val="bg1"/>
                </a:solidFill>
                <a:effectLst/>
                <a:latin typeface="Arial"/>
                <a:ea typeface="Times New Roman"/>
              </a:rPr>
              <a:t>The </a:t>
            </a:r>
            <a:r>
              <a:rPr lang="en-US" dirty="0">
                <a:solidFill>
                  <a:schemeClr val="bg1"/>
                </a:solidFill>
                <a:effectLst/>
                <a:latin typeface="Arial"/>
                <a:ea typeface="Times New Roman"/>
              </a:rPr>
              <a:t>number is -1.11011000000000000000000</a:t>
            </a:r>
            <a:r>
              <a:rPr lang="en-US" baseline="-25000" dirty="0">
                <a:solidFill>
                  <a:schemeClr val="bg1"/>
                </a:solidFill>
                <a:effectLst/>
                <a:latin typeface="Arial"/>
                <a:ea typeface="Times New Roman"/>
              </a:rPr>
              <a:t>2</a:t>
            </a:r>
            <a:r>
              <a:rPr lang="en-US" dirty="0">
                <a:solidFill>
                  <a:schemeClr val="bg1"/>
                </a:solidFill>
                <a:effectLst/>
                <a:latin typeface="Arial"/>
                <a:ea typeface="Times New Roman"/>
              </a:rPr>
              <a:t> x 2</a:t>
            </a:r>
            <a:r>
              <a:rPr lang="en-US" baseline="30000" dirty="0">
                <a:solidFill>
                  <a:schemeClr val="bg1"/>
                </a:solidFill>
                <a:effectLst/>
                <a:latin typeface="Arial"/>
                <a:ea typeface="Times New Roman"/>
              </a:rPr>
              <a:t>7</a:t>
            </a:r>
            <a:r>
              <a:rPr lang="en-US" dirty="0">
                <a:solidFill>
                  <a:schemeClr val="bg1"/>
                </a:solidFill>
                <a:effectLst/>
                <a:latin typeface="Arial"/>
                <a:ea typeface="Times New Roman"/>
              </a:rPr>
              <a:t>, or ‑11101100</a:t>
            </a:r>
            <a:r>
              <a:rPr lang="en-US" baseline="-25000" dirty="0">
                <a:solidFill>
                  <a:schemeClr val="bg1"/>
                </a:solidFill>
                <a:effectLst/>
                <a:latin typeface="Arial"/>
                <a:ea typeface="Times New Roman"/>
              </a:rPr>
              <a:t>2</a:t>
            </a:r>
            <a:r>
              <a:rPr lang="en-US" dirty="0">
                <a:solidFill>
                  <a:schemeClr val="bg1"/>
                </a:solidFill>
                <a:effectLst/>
                <a:latin typeface="Arial"/>
                <a:ea typeface="Times New Roman"/>
              </a:rPr>
              <a:t> (i.e., ‑236.0</a:t>
            </a:r>
            <a:r>
              <a:rPr lang="en-US" baseline="-25000" dirty="0">
                <a:solidFill>
                  <a:schemeClr val="bg1"/>
                </a:solidFill>
                <a:effectLst/>
                <a:latin typeface="Arial"/>
                <a:ea typeface="Times New Roman"/>
              </a:rPr>
              <a:t>10</a:t>
            </a:r>
            <a:r>
              <a:rPr lang="en-US" dirty="0">
                <a:solidFill>
                  <a:schemeClr val="bg1"/>
                </a:solidFill>
                <a:effectLst/>
                <a:latin typeface="Arial"/>
                <a:ea typeface="Times New Roman"/>
              </a:rPr>
              <a:t>).</a:t>
            </a:r>
            <a:endParaRPr lang="en-US" dirty="0">
              <a:solidFill>
                <a:schemeClr val="bg1"/>
              </a:solidFill>
              <a:effectLst/>
              <a:latin typeface="Times New Roman"/>
              <a:ea typeface="Times New Roman"/>
            </a:endParaRPr>
          </a:p>
          <a:p>
            <a:pPr marL="0" marR="0">
              <a:spcBef>
                <a:spcPts val="0"/>
              </a:spcBef>
              <a:spcAft>
                <a:spcPts val="0"/>
              </a:spcAft>
            </a:pPr>
            <a:r>
              <a:rPr lang="en-US" sz="900" dirty="0">
                <a:effectLst/>
                <a:latin typeface="Times New Roman"/>
                <a:ea typeface="Times New Roman"/>
              </a:rPr>
              <a:t> </a:t>
            </a:r>
            <a:endParaRPr lang="en-US" sz="1000" dirty="0">
              <a:effectLst/>
              <a:latin typeface="Times New Roman"/>
              <a:ea typeface="Times New Roman"/>
            </a:endParaRPr>
          </a:p>
        </p:txBody>
      </p:sp>
    </p:spTree>
    <p:extLst>
      <p:ext uri="{BB962C8B-B14F-4D97-AF65-F5344CB8AC3E}">
        <p14:creationId xmlns:p14="http://schemas.microsoft.com/office/powerpoint/2010/main" val="1282149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37</a:t>
            </a:fld>
            <a:endParaRPr lang="en-GB"/>
          </a:p>
        </p:txBody>
      </p:sp>
      <p:sp>
        <p:nvSpPr>
          <p:cNvPr id="6" name="Rectangle 5"/>
          <p:cNvSpPr/>
          <p:nvPr/>
        </p:nvSpPr>
        <p:spPr>
          <a:xfrm>
            <a:off x="251520" y="620688"/>
            <a:ext cx="7920880" cy="5632311"/>
          </a:xfrm>
          <a:prstGeom prst="rect">
            <a:avLst/>
          </a:prstGeom>
        </p:spPr>
        <p:txBody>
          <a:bodyPr wrap="square">
            <a:spAutoFit/>
          </a:bodyPr>
          <a:lstStyle/>
          <a:p>
            <a:pPr algn="ctr"/>
            <a:r>
              <a:rPr lang="en-US" b="1" dirty="0" smtClean="0"/>
              <a:t>Floating-point </a:t>
            </a:r>
            <a:r>
              <a:rPr lang="en-US" b="1" dirty="0"/>
              <a:t>Arithmetic</a:t>
            </a:r>
            <a:endParaRPr lang="en-US" dirty="0"/>
          </a:p>
          <a:p>
            <a:r>
              <a:rPr lang="en-US" dirty="0"/>
              <a:t> </a:t>
            </a:r>
          </a:p>
          <a:p>
            <a:r>
              <a:rPr lang="en-US" dirty="0"/>
              <a:t>Floating-point numbers can't be added directly. </a:t>
            </a:r>
            <a:endParaRPr lang="en-US" dirty="0" smtClean="0"/>
          </a:p>
          <a:p>
            <a:endParaRPr lang="en-US" dirty="0"/>
          </a:p>
          <a:p>
            <a:r>
              <a:rPr lang="en-US" dirty="0" smtClean="0"/>
              <a:t>Consider an </a:t>
            </a:r>
            <a:r>
              <a:rPr lang="en-US" dirty="0"/>
              <a:t>example using a </a:t>
            </a:r>
            <a:r>
              <a:rPr lang="en-US" dirty="0" smtClean="0"/>
              <a:t>8-bit </a:t>
            </a:r>
            <a:r>
              <a:rPr lang="en-US" dirty="0" err="1"/>
              <a:t>significand</a:t>
            </a:r>
            <a:r>
              <a:rPr lang="en-US" dirty="0"/>
              <a:t> and an unbiased exponent with </a:t>
            </a:r>
            <a:r>
              <a:rPr lang="en-US" i="1" dirty="0"/>
              <a:t>A</a:t>
            </a:r>
            <a:r>
              <a:rPr lang="en-US" dirty="0"/>
              <a:t> = 1.0101001 x 2</a:t>
            </a:r>
            <a:r>
              <a:rPr lang="en-US" baseline="30000" dirty="0"/>
              <a:t>4</a:t>
            </a:r>
            <a:r>
              <a:rPr lang="en-US" dirty="0"/>
              <a:t> and </a:t>
            </a:r>
            <a:r>
              <a:rPr lang="en-US" i="1" dirty="0"/>
              <a:t>B</a:t>
            </a:r>
            <a:r>
              <a:rPr lang="en-US" dirty="0"/>
              <a:t> = 1.1001100 x 2</a:t>
            </a:r>
            <a:r>
              <a:rPr lang="en-US" baseline="30000" dirty="0"/>
              <a:t>3</a:t>
            </a:r>
            <a:r>
              <a:rPr lang="en-US" dirty="0"/>
              <a:t>. To multiply these numbers you </a:t>
            </a:r>
            <a:r>
              <a:rPr lang="en-US" i="1" dirty="0" smtClean="0"/>
              <a:t>multiply</a:t>
            </a:r>
            <a:r>
              <a:rPr lang="en-US" dirty="0" smtClean="0"/>
              <a:t> </a:t>
            </a:r>
            <a:r>
              <a:rPr lang="en-US" dirty="0"/>
              <a:t>the </a:t>
            </a:r>
            <a:r>
              <a:rPr lang="en-US" dirty="0" err="1"/>
              <a:t>significands</a:t>
            </a:r>
            <a:r>
              <a:rPr lang="en-US" dirty="0"/>
              <a:t> and </a:t>
            </a:r>
            <a:r>
              <a:rPr lang="en-US" i="1" dirty="0"/>
              <a:t>add</a:t>
            </a:r>
            <a:r>
              <a:rPr lang="en-US" dirty="0"/>
              <a:t> the exponents; that is, </a:t>
            </a:r>
          </a:p>
          <a:p>
            <a:r>
              <a:rPr lang="en-US" dirty="0"/>
              <a:t> </a:t>
            </a:r>
          </a:p>
          <a:p>
            <a:r>
              <a:rPr lang="en-US" dirty="0"/>
              <a:t>A.B	= 1.0101001 x 2</a:t>
            </a:r>
            <a:r>
              <a:rPr lang="en-US" baseline="30000" dirty="0"/>
              <a:t>4</a:t>
            </a:r>
            <a:r>
              <a:rPr lang="en-US" dirty="0"/>
              <a:t> x 1.1001100 x 2</a:t>
            </a:r>
            <a:r>
              <a:rPr lang="en-US" baseline="30000" dirty="0"/>
              <a:t>3</a:t>
            </a:r>
            <a:r>
              <a:rPr lang="en-US" dirty="0"/>
              <a:t> </a:t>
            </a:r>
          </a:p>
          <a:p>
            <a:r>
              <a:rPr lang="en-US" dirty="0"/>
              <a:t>	= 1.0101001 x 1.1001100 x 2</a:t>
            </a:r>
            <a:r>
              <a:rPr lang="en-US" baseline="30000" dirty="0"/>
              <a:t>3+4</a:t>
            </a:r>
            <a:r>
              <a:rPr lang="en-US" dirty="0"/>
              <a:t> </a:t>
            </a:r>
          </a:p>
          <a:p>
            <a:r>
              <a:rPr lang="en-US" dirty="0"/>
              <a:t>	= 1.000011010101100 x 2</a:t>
            </a:r>
            <a:r>
              <a:rPr lang="en-US" baseline="30000" dirty="0"/>
              <a:t>8</a:t>
            </a:r>
            <a:r>
              <a:rPr lang="en-US" dirty="0"/>
              <a:t>.</a:t>
            </a:r>
          </a:p>
          <a:p>
            <a:r>
              <a:rPr lang="en-US" dirty="0"/>
              <a:t> </a:t>
            </a:r>
          </a:p>
          <a:p>
            <a:r>
              <a:rPr lang="en-US" dirty="0"/>
              <a:t>Now let’s look at addition. If these two floating-point numbers were to be added </a:t>
            </a:r>
            <a:r>
              <a:rPr lang="en-US" i="1" dirty="0"/>
              <a:t>by hand</a:t>
            </a:r>
            <a:r>
              <a:rPr lang="en-US" dirty="0"/>
              <a:t>, we would automatically align the binary points of </a:t>
            </a:r>
            <a:r>
              <a:rPr lang="en-US" i="1" dirty="0"/>
              <a:t>A</a:t>
            </a:r>
            <a:r>
              <a:rPr lang="en-US" dirty="0"/>
              <a:t> and </a:t>
            </a:r>
            <a:r>
              <a:rPr lang="en-US" i="1" dirty="0"/>
              <a:t>B</a:t>
            </a:r>
            <a:r>
              <a:rPr lang="en-US" dirty="0"/>
              <a:t> as follows</a:t>
            </a:r>
            <a:r>
              <a:rPr lang="en-US" dirty="0" smtClean="0"/>
              <a:t>.</a:t>
            </a:r>
          </a:p>
          <a:p>
            <a:endParaRPr lang="en-GB" dirty="0"/>
          </a:p>
          <a:p>
            <a:r>
              <a:rPr lang="en-US" dirty="0">
                <a:latin typeface="Courier New" pitchFamily="49" charset="0"/>
                <a:cs typeface="Courier New" pitchFamily="49" charset="0"/>
              </a:rPr>
              <a:t> </a:t>
            </a:r>
            <a:r>
              <a:rPr lang="en-US" dirty="0" smtClean="0">
                <a:latin typeface="Courier New" pitchFamily="49" charset="0"/>
                <a:cs typeface="Courier New" pitchFamily="49" charset="0"/>
              </a:rPr>
              <a:t>10101.001</a:t>
            </a:r>
            <a:endParaRPr lang="en-US" dirty="0">
              <a:latin typeface="Courier New" pitchFamily="49" charset="0"/>
              <a:cs typeface="Courier New" pitchFamily="49" charset="0"/>
            </a:endParaRPr>
          </a:p>
          <a:p>
            <a:r>
              <a:rPr lang="en-US" u="sng" dirty="0">
                <a:latin typeface="Courier New" pitchFamily="49" charset="0"/>
                <a:cs typeface="Courier New" pitchFamily="49" charset="0"/>
              </a:rPr>
              <a:t>+ 1100.1100</a:t>
            </a:r>
            <a:endParaRPr lang="en-US" dirty="0">
              <a:latin typeface="Courier New" pitchFamily="49" charset="0"/>
              <a:cs typeface="Courier New" pitchFamily="49" charset="0"/>
            </a:endParaRPr>
          </a:p>
          <a:p>
            <a:r>
              <a:rPr lang="en-US" dirty="0">
                <a:latin typeface="Courier New" pitchFamily="49" charset="0"/>
                <a:cs typeface="Courier New" pitchFamily="49" charset="0"/>
              </a:rPr>
              <a:t>100001.1110</a:t>
            </a:r>
          </a:p>
          <a:p>
            <a:endParaRPr lang="en-US" dirty="0"/>
          </a:p>
        </p:txBody>
      </p:sp>
    </p:spTree>
    <p:extLst>
      <p:ext uri="{BB962C8B-B14F-4D97-AF65-F5344CB8AC3E}">
        <p14:creationId xmlns:p14="http://schemas.microsoft.com/office/powerpoint/2010/main" val="16001664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38</a:t>
            </a:fld>
            <a:endParaRPr lang="en-GB"/>
          </a:p>
        </p:txBody>
      </p:sp>
      <p:sp>
        <p:nvSpPr>
          <p:cNvPr id="6" name="Rectangle 5"/>
          <p:cNvSpPr/>
          <p:nvPr/>
        </p:nvSpPr>
        <p:spPr>
          <a:xfrm>
            <a:off x="323528" y="620688"/>
            <a:ext cx="7848872" cy="5632311"/>
          </a:xfrm>
          <a:prstGeom prst="rect">
            <a:avLst/>
          </a:prstGeom>
        </p:spPr>
        <p:txBody>
          <a:bodyPr wrap="square">
            <a:spAutoFit/>
          </a:bodyPr>
          <a:lstStyle/>
          <a:p>
            <a:r>
              <a:rPr lang="en-US" dirty="0"/>
              <a:t>However, as these numbers are held in a normalized floating-point format the computer has the following problem of adding</a:t>
            </a:r>
          </a:p>
          <a:p>
            <a:r>
              <a:rPr lang="en-US" dirty="0"/>
              <a:t> </a:t>
            </a:r>
          </a:p>
          <a:p>
            <a:r>
              <a:rPr lang="en-US" dirty="0"/>
              <a:t> </a:t>
            </a:r>
            <a:r>
              <a:rPr lang="en-US" dirty="0" smtClean="0"/>
              <a:t> 1.0101001 </a:t>
            </a:r>
            <a:r>
              <a:rPr lang="en-US" dirty="0"/>
              <a:t>x 2</a:t>
            </a:r>
            <a:r>
              <a:rPr lang="en-US" baseline="30000" dirty="0"/>
              <a:t>4</a:t>
            </a:r>
            <a:endParaRPr lang="en-US" dirty="0"/>
          </a:p>
          <a:p>
            <a:r>
              <a:rPr lang="en-US" u="sng" dirty="0"/>
              <a:t>+1.1001100</a:t>
            </a:r>
            <a:r>
              <a:rPr lang="en-US" dirty="0"/>
              <a:t> x 2</a:t>
            </a:r>
            <a:r>
              <a:rPr lang="en-US" baseline="30000" dirty="0"/>
              <a:t>3</a:t>
            </a:r>
            <a:endParaRPr lang="en-US" dirty="0"/>
          </a:p>
          <a:p>
            <a:r>
              <a:rPr lang="en-US" dirty="0"/>
              <a:t> </a:t>
            </a:r>
          </a:p>
          <a:p>
            <a:r>
              <a:rPr lang="en-US" dirty="0"/>
              <a:t>The computer has to carry out the following steps to equalize exponents.</a:t>
            </a:r>
          </a:p>
          <a:p>
            <a:r>
              <a:rPr lang="en-US" dirty="0"/>
              <a:t> </a:t>
            </a:r>
          </a:p>
          <a:p>
            <a:pPr marL="358775" indent="-358775"/>
            <a:r>
              <a:rPr lang="en-US" dirty="0"/>
              <a:t>1.	Identify the number with the smaller exponent.</a:t>
            </a:r>
          </a:p>
          <a:p>
            <a:pPr marL="358775" indent="-358775"/>
            <a:r>
              <a:rPr lang="en-US" dirty="0"/>
              <a:t>2.	Make the smaller exponent equal to the larger exponent by dividing the </a:t>
            </a:r>
            <a:r>
              <a:rPr lang="en-US" dirty="0" err="1"/>
              <a:t>significand</a:t>
            </a:r>
            <a:r>
              <a:rPr lang="en-US" dirty="0"/>
              <a:t> of the smaller number by the same factor by which its exponent was increased.</a:t>
            </a:r>
          </a:p>
          <a:p>
            <a:pPr marL="358775" indent="-358775"/>
            <a:r>
              <a:rPr lang="en-US" dirty="0"/>
              <a:t>3.	Add (or subtract) the </a:t>
            </a:r>
            <a:r>
              <a:rPr lang="en-US" dirty="0" err="1"/>
              <a:t>significands</a:t>
            </a:r>
            <a:r>
              <a:rPr lang="en-US" dirty="0"/>
              <a:t>.</a:t>
            </a:r>
          </a:p>
          <a:p>
            <a:pPr marL="358775" indent="-358775">
              <a:buAutoNum type="arabicPeriod" startAt="4"/>
            </a:pPr>
            <a:r>
              <a:rPr lang="en-US" dirty="0" smtClean="0"/>
              <a:t>If </a:t>
            </a:r>
            <a:r>
              <a:rPr lang="en-US" dirty="0"/>
              <a:t>necessary, normalize the result (post normalization</a:t>
            </a:r>
            <a:r>
              <a:rPr lang="en-US" dirty="0" smtClean="0"/>
              <a:t>).</a:t>
            </a:r>
          </a:p>
          <a:p>
            <a:pPr marL="342900" indent="-342900">
              <a:buAutoNum type="arabicPeriod" startAt="4"/>
            </a:pPr>
            <a:endParaRPr lang="en-GB" dirty="0"/>
          </a:p>
          <a:p>
            <a:r>
              <a:rPr lang="en-US" dirty="0"/>
              <a:t>We can now add </a:t>
            </a:r>
            <a:r>
              <a:rPr lang="en-US" i="1" dirty="0"/>
              <a:t>A</a:t>
            </a:r>
            <a:r>
              <a:rPr lang="en-US" dirty="0"/>
              <a:t> to the </a:t>
            </a:r>
            <a:r>
              <a:rPr lang="en-US" dirty="0" err="1"/>
              <a:t>denormalized</a:t>
            </a:r>
            <a:r>
              <a:rPr lang="en-US" dirty="0"/>
              <a:t> </a:t>
            </a:r>
            <a:r>
              <a:rPr lang="en-US" i="1" dirty="0"/>
              <a:t>B</a:t>
            </a:r>
            <a:r>
              <a:rPr lang="en-US" dirty="0"/>
              <a:t>.</a:t>
            </a:r>
          </a:p>
          <a:p>
            <a:r>
              <a:rPr lang="en-US" dirty="0"/>
              <a:t> </a:t>
            </a:r>
          </a:p>
          <a:p>
            <a:r>
              <a:rPr lang="en-US" dirty="0">
                <a:latin typeface="Courier New" pitchFamily="49" charset="0"/>
                <a:cs typeface="Courier New" pitchFamily="49" charset="0"/>
              </a:rPr>
              <a:t>A =  1.0101001  x 2</a:t>
            </a:r>
            <a:r>
              <a:rPr lang="en-US" baseline="30000" dirty="0">
                <a:latin typeface="Courier New" pitchFamily="49" charset="0"/>
                <a:cs typeface="Courier New" pitchFamily="49" charset="0"/>
              </a:rPr>
              <a:t>4</a:t>
            </a:r>
            <a:endParaRPr lang="en-US" dirty="0">
              <a:latin typeface="Courier New" pitchFamily="49" charset="0"/>
              <a:cs typeface="Courier New" pitchFamily="49" charset="0"/>
            </a:endParaRPr>
          </a:p>
          <a:p>
            <a:r>
              <a:rPr lang="en-US" dirty="0">
                <a:latin typeface="Courier New" pitchFamily="49" charset="0"/>
                <a:cs typeface="Courier New" pitchFamily="49" charset="0"/>
              </a:rPr>
              <a:t>B = +</a:t>
            </a:r>
            <a:r>
              <a:rPr lang="en-US" u="sng" dirty="0">
                <a:latin typeface="Courier New" pitchFamily="49" charset="0"/>
                <a:cs typeface="Courier New" pitchFamily="49" charset="0"/>
              </a:rPr>
              <a:t>0.1100110</a:t>
            </a:r>
            <a:r>
              <a:rPr lang="en-US" dirty="0">
                <a:latin typeface="Courier New" pitchFamily="49" charset="0"/>
                <a:cs typeface="Courier New" pitchFamily="49" charset="0"/>
              </a:rPr>
              <a:t>  x 2</a:t>
            </a:r>
            <a:r>
              <a:rPr lang="en-US" baseline="30000" dirty="0">
                <a:latin typeface="Courier New" pitchFamily="49" charset="0"/>
                <a:cs typeface="Courier New" pitchFamily="49" charset="0"/>
              </a:rPr>
              <a:t>4</a:t>
            </a:r>
            <a:endParaRPr lang="en-US" dirty="0">
              <a:latin typeface="Courier New" pitchFamily="49" charset="0"/>
              <a:cs typeface="Courier New" pitchFamily="49" charset="0"/>
            </a:endParaRPr>
          </a:p>
          <a:p>
            <a:r>
              <a:rPr lang="en-US" dirty="0">
                <a:latin typeface="Courier New" pitchFamily="49" charset="0"/>
                <a:cs typeface="Courier New" pitchFamily="49" charset="0"/>
              </a:rPr>
              <a:t>    10.0001111  x </a:t>
            </a:r>
            <a:r>
              <a:rPr lang="en-US" dirty="0" smtClean="0">
                <a:latin typeface="Courier New" pitchFamily="49" charset="0"/>
                <a:cs typeface="Courier New" pitchFamily="49" charset="0"/>
              </a:rPr>
              <a:t>2</a:t>
            </a:r>
            <a:r>
              <a:rPr lang="en-US" baseline="30000" dirty="0" smtClean="0">
                <a:latin typeface="Courier New" pitchFamily="49" charset="0"/>
                <a:cs typeface="Courier New" pitchFamily="49" charset="0"/>
              </a:rPr>
              <a:t>4</a:t>
            </a:r>
            <a:endParaRPr lang="en-US" dirty="0">
              <a:latin typeface="Courier New" pitchFamily="49" charset="0"/>
              <a:cs typeface="Courier New" pitchFamily="49" charset="0"/>
            </a:endParaRPr>
          </a:p>
        </p:txBody>
      </p:sp>
    </p:spTree>
    <p:extLst>
      <p:ext uri="{BB962C8B-B14F-4D97-AF65-F5344CB8AC3E}">
        <p14:creationId xmlns:p14="http://schemas.microsoft.com/office/powerpoint/2010/main" val="2613451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39</a:t>
            </a:fld>
            <a:endParaRPr lang="en-GB"/>
          </a:p>
        </p:txBody>
      </p:sp>
      <p:sp>
        <p:nvSpPr>
          <p:cNvPr id="7" name="TextBox 6"/>
          <p:cNvSpPr txBox="1"/>
          <p:nvPr/>
        </p:nvSpPr>
        <p:spPr>
          <a:xfrm>
            <a:off x="395535" y="1340768"/>
            <a:ext cx="7632849" cy="1292662"/>
          </a:xfrm>
          <a:prstGeom prst="rect">
            <a:avLst/>
          </a:prstGeom>
          <a:noFill/>
        </p:spPr>
        <p:txBody>
          <a:bodyPr wrap="square" rtlCol="0">
            <a:spAutoFit/>
          </a:bodyPr>
          <a:lstStyle/>
          <a:p>
            <a:pPr algn="ctr"/>
            <a:r>
              <a:rPr lang="en-US" b="1" dirty="0" smtClean="0"/>
              <a:t>Instruction Formats</a:t>
            </a:r>
            <a:endParaRPr lang="en-US" sz="800" b="1" dirty="0"/>
          </a:p>
          <a:p>
            <a:r>
              <a:rPr lang="en-US" sz="800" b="1" dirty="0"/>
              <a:t> </a:t>
            </a:r>
          </a:p>
          <a:p>
            <a:endParaRPr lang="en-GB" sz="1600" dirty="0" smtClean="0"/>
          </a:p>
          <a:p>
            <a:endParaRPr lang="en-GB" dirty="0" smtClean="0"/>
          </a:p>
          <a:p>
            <a:endParaRPr lang="en-US" dirty="0"/>
          </a:p>
        </p:txBody>
      </p:sp>
      <p:pic>
        <p:nvPicPr>
          <p:cNvPr id="10242" name="Picture 2" descr="E:\CengageBook\FiguresForStudentTotes\Clements 1e JPG_files\ch02\87046-02-0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4" y="260648"/>
            <a:ext cx="5400601" cy="6080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781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4</a:t>
            </a:fld>
            <a:endParaRPr lang="en-GB"/>
          </a:p>
        </p:txBody>
      </p:sp>
      <p:sp>
        <p:nvSpPr>
          <p:cNvPr id="7" name="TextBox 6"/>
          <p:cNvSpPr txBox="1"/>
          <p:nvPr/>
        </p:nvSpPr>
        <p:spPr>
          <a:xfrm>
            <a:off x="395536" y="404664"/>
            <a:ext cx="8064896" cy="5724644"/>
          </a:xfrm>
          <a:prstGeom prst="rect">
            <a:avLst/>
          </a:prstGeom>
          <a:noFill/>
        </p:spPr>
        <p:txBody>
          <a:bodyPr wrap="square" rtlCol="0">
            <a:spAutoFit/>
          </a:bodyPr>
          <a:lstStyle/>
          <a:p>
            <a:pPr algn="ctr"/>
            <a:r>
              <a:rPr lang="en-US" sz="2400" b="1" dirty="0" smtClean="0"/>
              <a:t>Bit Patterns</a:t>
            </a:r>
            <a:endParaRPr lang="en-US" sz="2400" b="1" dirty="0"/>
          </a:p>
          <a:p>
            <a:endParaRPr lang="en-US" dirty="0" smtClean="0"/>
          </a:p>
          <a:p>
            <a:r>
              <a:rPr lang="en-US" dirty="0" smtClean="0"/>
              <a:t>There is no intrinsically natural sequence of bit patterns. You can write all the possible patterns of 3 bits as either</a:t>
            </a:r>
          </a:p>
          <a:p>
            <a:endParaRPr lang="en-GB" dirty="0"/>
          </a:p>
          <a:p>
            <a:r>
              <a:rPr lang="en-GB" dirty="0"/>
              <a:t>0 0 0	</a:t>
            </a:r>
            <a:r>
              <a:rPr lang="en-GB" dirty="0">
                <a:solidFill>
                  <a:srgbClr val="FF0000"/>
                </a:solidFill>
              </a:rPr>
              <a:t>1 0 1</a:t>
            </a:r>
          </a:p>
          <a:p>
            <a:r>
              <a:rPr lang="en-GB" dirty="0"/>
              <a:t>0 0 1	</a:t>
            </a:r>
            <a:r>
              <a:rPr lang="en-GB" dirty="0">
                <a:solidFill>
                  <a:srgbClr val="FF0000"/>
                </a:solidFill>
              </a:rPr>
              <a:t>1 0 0</a:t>
            </a:r>
          </a:p>
          <a:p>
            <a:r>
              <a:rPr lang="en-GB" dirty="0"/>
              <a:t>0 1 0	</a:t>
            </a:r>
            <a:r>
              <a:rPr lang="en-GB" dirty="0">
                <a:solidFill>
                  <a:srgbClr val="FF0000"/>
                </a:solidFill>
              </a:rPr>
              <a:t>0 0 0</a:t>
            </a:r>
          </a:p>
          <a:p>
            <a:r>
              <a:rPr lang="en-GB" dirty="0"/>
              <a:t>0 </a:t>
            </a:r>
            <a:r>
              <a:rPr lang="en-GB" dirty="0" smtClean="0"/>
              <a:t>1 1	</a:t>
            </a:r>
            <a:r>
              <a:rPr lang="en-GB" dirty="0" smtClean="0">
                <a:solidFill>
                  <a:srgbClr val="FF0000"/>
                </a:solidFill>
              </a:rPr>
              <a:t>0 0 1</a:t>
            </a:r>
          </a:p>
          <a:p>
            <a:r>
              <a:rPr lang="en-GB" dirty="0" smtClean="0"/>
              <a:t>1 0 0	</a:t>
            </a:r>
            <a:r>
              <a:rPr lang="en-GB" dirty="0" smtClean="0">
                <a:solidFill>
                  <a:srgbClr val="FF0000"/>
                </a:solidFill>
              </a:rPr>
              <a:t>0 1 0</a:t>
            </a:r>
          </a:p>
          <a:p>
            <a:r>
              <a:rPr lang="en-GB" dirty="0" smtClean="0"/>
              <a:t>1 0 1	</a:t>
            </a:r>
            <a:r>
              <a:rPr lang="en-GB" dirty="0" smtClean="0">
                <a:solidFill>
                  <a:srgbClr val="FF0000"/>
                </a:solidFill>
              </a:rPr>
              <a:t>1 1 1</a:t>
            </a:r>
          </a:p>
          <a:p>
            <a:r>
              <a:rPr lang="en-GB" dirty="0" smtClean="0"/>
              <a:t>1 1 0	</a:t>
            </a:r>
            <a:r>
              <a:rPr lang="en-GB" dirty="0" smtClean="0">
                <a:solidFill>
                  <a:srgbClr val="FF0000"/>
                </a:solidFill>
              </a:rPr>
              <a:t>1 1 0</a:t>
            </a:r>
          </a:p>
          <a:p>
            <a:r>
              <a:rPr lang="en-GB" dirty="0" smtClean="0"/>
              <a:t>1 1 1	</a:t>
            </a:r>
            <a:r>
              <a:rPr lang="en-GB" dirty="0" smtClean="0">
                <a:solidFill>
                  <a:srgbClr val="FF0000"/>
                </a:solidFill>
              </a:rPr>
              <a:t>0 1 1</a:t>
            </a:r>
            <a:endParaRPr lang="en-GB" dirty="0">
              <a:solidFill>
                <a:srgbClr val="FF0000"/>
              </a:solidFill>
            </a:endParaRPr>
          </a:p>
          <a:p>
            <a:endParaRPr lang="en-GB" dirty="0"/>
          </a:p>
          <a:p>
            <a:r>
              <a:rPr lang="en-GB" dirty="0" smtClean="0"/>
              <a:t>The left hand column represents the binary sequence that has been universally accepted and the right hand column is an arbitrary sequence.</a:t>
            </a:r>
          </a:p>
          <a:p>
            <a:endParaRPr lang="en-GB" dirty="0"/>
          </a:p>
          <a:p>
            <a:r>
              <a:rPr lang="en-GB" dirty="0" smtClean="0"/>
              <a:t>The left hand sequence is used because it has an important property. It makes it easy to represent decimal integers in binary form, and to perform arithmetic operations on the numbers.</a:t>
            </a:r>
            <a:endParaRPr lang="en-US" dirty="0"/>
          </a:p>
        </p:txBody>
      </p:sp>
    </p:spTree>
    <p:extLst>
      <p:ext uri="{BB962C8B-B14F-4D97-AF65-F5344CB8AC3E}">
        <p14:creationId xmlns:p14="http://schemas.microsoft.com/office/powerpoint/2010/main" val="34563582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40</a:t>
            </a:fld>
            <a:endParaRPr lang="en-GB"/>
          </a:p>
        </p:txBody>
      </p:sp>
      <p:sp>
        <p:nvSpPr>
          <p:cNvPr id="7" name="TextBox 6"/>
          <p:cNvSpPr txBox="1"/>
          <p:nvPr/>
        </p:nvSpPr>
        <p:spPr>
          <a:xfrm>
            <a:off x="323528" y="404664"/>
            <a:ext cx="7776864" cy="3539430"/>
          </a:xfrm>
          <a:prstGeom prst="rect">
            <a:avLst/>
          </a:prstGeom>
          <a:noFill/>
        </p:spPr>
        <p:txBody>
          <a:bodyPr wrap="square" rtlCol="0">
            <a:spAutoFit/>
          </a:bodyPr>
          <a:lstStyle/>
          <a:p>
            <a:pPr algn="ctr"/>
            <a:r>
              <a:rPr lang="en-US" b="1" dirty="0" smtClean="0"/>
              <a:t>Rounding</a:t>
            </a:r>
            <a:endParaRPr lang="en-US" sz="800" b="1" dirty="0"/>
          </a:p>
          <a:p>
            <a:r>
              <a:rPr lang="en-US" sz="800" b="1" dirty="0"/>
              <a:t> </a:t>
            </a:r>
          </a:p>
          <a:p>
            <a:r>
              <a:rPr lang="en-US" dirty="0" smtClean="0"/>
              <a:t>The </a:t>
            </a:r>
            <a:r>
              <a:rPr lang="en-US" dirty="0"/>
              <a:t>simplest rounding mechanism is </a:t>
            </a:r>
            <a:r>
              <a:rPr lang="en-US" i="1" dirty="0"/>
              <a:t>truncation</a:t>
            </a:r>
            <a:r>
              <a:rPr lang="en-US" dirty="0"/>
              <a:t> or </a:t>
            </a:r>
            <a:r>
              <a:rPr lang="en-US" i="1" dirty="0"/>
              <a:t>rounding towards zero</a:t>
            </a:r>
            <a:r>
              <a:rPr lang="en-US" dirty="0"/>
              <a:t>. In </a:t>
            </a:r>
            <a:r>
              <a:rPr lang="en-US" i="1" dirty="0"/>
              <a:t>rounding to nearest</a:t>
            </a:r>
            <a:r>
              <a:rPr lang="en-US" dirty="0"/>
              <a:t>, the closest floating-point representation to the actual number is used. </a:t>
            </a:r>
            <a:endParaRPr lang="en-US" dirty="0" smtClean="0"/>
          </a:p>
          <a:p>
            <a:endParaRPr lang="en-US" dirty="0"/>
          </a:p>
          <a:p>
            <a:r>
              <a:rPr lang="en-US" dirty="0" smtClean="0"/>
              <a:t>In </a:t>
            </a:r>
            <a:r>
              <a:rPr lang="en-US" dirty="0"/>
              <a:t>rounding to positive or negative infinity, the nearest valid floating-point number in the direction positive or negative infinity respectively is chosen. </a:t>
            </a:r>
            <a:endParaRPr lang="en-US" dirty="0" smtClean="0"/>
          </a:p>
          <a:p>
            <a:endParaRPr lang="en-US" dirty="0"/>
          </a:p>
          <a:p>
            <a:r>
              <a:rPr lang="en-US" dirty="0" smtClean="0"/>
              <a:t>When </a:t>
            </a:r>
            <a:r>
              <a:rPr lang="en-US" dirty="0"/>
              <a:t>the number to be rounded is midway between two points on the floating-point continuum, IEEE rounding specifies the point whose least-significant digit is zero (i.e., round to even</a:t>
            </a:r>
            <a:r>
              <a:rPr lang="en-US" dirty="0" smtClean="0"/>
              <a:t>).</a:t>
            </a:r>
            <a:endParaRPr lang="en-US" dirty="0"/>
          </a:p>
        </p:txBody>
      </p:sp>
      <p:pic>
        <p:nvPicPr>
          <p:cNvPr id="11266" name="Picture 2" descr="E:\CengageBook\FiguresForStudentTotes\Clements 1e JPG_files\ch02\87046-02-0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8" y="4293096"/>
            <a:ext cx="6840355" cy="216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6013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41</a:t>
            </a:fld>
            <a:endParaRPr lang="en-GB"/>
          </a:p>
        </p:txBody>
      </p:sp>
      <p:pic>
        <p:nvPicPr>
          <p:cNvPr id="12290" name="Picture 2" descr="E:\CengageBook\FiguresForStudentTotes\Clements 1e JPG_files\ch02\87046-02-0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3645024"/>
            <a:ext cx="1512168" cy="298801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51520" y="347260"/>
            <a:ext cx="7920880" cy="3046988"/>
          </a:xfrm>
          <a:prstGeom prst="rect">
            <a:avLst/>
          </a:prstGeom>
        </p:spPr>
        <p:txBody>
          <a:bodyPr wrap="square">
            <a:spAutoFit/>
          </a:bodyPr>
          <a:lstStyle/>
          <a:p>
            <a:pPr algn="ctr"/>
            <a:r>
              <a:rPr lang="en-US" b="1" dirty="0" smtClean="0"/>
              <a:t>Computer </a:t>
            </a:r>
            <a:r>
              <a:rPr lang="en-US" b="1" dirty="0"/>
              <a:t>Logic</a:t>
            </a:r>
            <a:endParaRPr lang="en-US" dirty="0"/>
          </a:p>
          <a:p>
            <a:r>
              <a:rPr lang="en-US" sz="1000" dirty="0"/>
              <a:t> </a:t>
            </a:r>
          </a:p>
          <a:p>
            <a:r>
              <a:rPr lang="en-US" dirty="0" smtClean="0"/>
              <a:t>Computers </a:t>
            </a:r>
            <a:r>
              <a:rPr lang="en-US" dirty="0"/>
              <a:t>are constructed from two basic circuit elements — </a:t>
            </a:r>
            <a:r>
              <a:rPr lang="en-US" i="1" dirty="0"/>
              <a:t>gates</a:t>
            </a:r>
            <a:r>
              <a:rPr lang="en-US" dirty="0"/>
              <a:t> and </a:t>
            </a:r>
            <a:r>
              <a:rPr lang="en-US" i="1" dirty="0"/>
              <a:t>flip-flops</a:t>
            </a:r>
            <a:r>
              <a:rPr lang="en-US" dirty="0"/>
              <a:t>, known as</a:t>
            </a:r>
            <a:r>
              <a:rPr lang="en-US" i="1" dirty="0"/>
              <a:t> combinational</a:t>
            </a:r>
            <a:r>
              <a:rPr lang="en-US" dirty="0"/>
              <a:t> and </a:t>
            </a:r>
            <a:r>
              <a:rPr lang="en-US" i="1" dirty="0"/>
              <a:t>sequential</a:t>
            </a:r>
            <a:r>
              <a:rPr lang="en-US" dirty="0"/>
              <a:t> logic </a:t>
            </a:r>
            <a:r>
              <a:rPr lang="en-US" dirty="0" smtClean="0"/>
              <a:t>elements. </a:t>
            </a:r>
          </a:p>
          <a:p>
            <a:endParaRPr lang="en-US" sz="1000" dirty="0"/>
          </a:p>
          <a:p>
            <a:r>
              <a:rPr lang="en-US" dirty="0" smtClean="0"/>
              <a:t>A </a:t>
            </a:r>
            <a:r>
              <a:rPr lang="en-US" dirty="0"/>
              <a:t>combinational logic element is a circuit whose output depends only on its current inputs, whereas the output from a sequential element depends on its past history as well as its current inputs. </a:t>
            </a:r>
            <a:endParaRPr lang="en-US" dirty="0" smtClean="0"/>
          </a:p>
          <a:p>
            <a:endParaRPr lang="en-US" sz="1000" dirty="0"/>
          </a:p>
          <a:p>
            <a:r>
              <a:rPr lang="en-US" dirty="0" smtClean="0"/>
              <a:t>A </a:t>
            </a:r>
            <a:r>
              <a:rPr lang="en-US" dirty="0"/>
              <a:t>sequential element can </a:t>
            </a:r>
            <a:r>
              <a:rPr lang="en-US" i="1" dirty="0"/>
              <a:t>remember</a:t>
            </a:r>
            <a:r>
              <a:rPr lang="en-US" dirty="0"/>
              <a:t> its previous inputs and is therefore also a memory element. Sequential elements themselves can be made from simple combinational logic elements.</a:t>
            </a:r>
          </a:p>
        </p:txBody>
      </p:sp>
    </p:spTree>
    <p:extLst>
      <p:ext uri="{BB962C8B-B14F-4D97-AF65-F5344CB8AC3E}">
        <p14:creationId xmlns:p14="http://schemas.microsoft.com/office/powerpoint/2010/main" val="17767549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42</a:t>
            </a:fld>
            <a:endParaRPr lang="en-GB"/>
          </a:p>
        </p:txBody>
      </p:sp>
      <p:sp>
        <p:nvSpPr>
          <p:cNvPr id="6" name="Text Box 657"/>
          <p:cNvSpPr txBox="1">
            <a:spLocks noChangeArrowheads="1"/>
          </p:cNvSpPr>
          <p:nvPr/>
        </p:nvSpPr>
        <p:spPr bwMode="auto">
          <a:xfrm>
            <a:off x="251520" y="332656"/>
            <a:ext cx="8064896" cy="5976663"/>
          </a:xfrm>
          <a:prstGeom prst="rect">
            <a:avLst/>
          </a:prstGeom>
          <a:solidFill>
            <a:schemeClr val="accent1">
              <a:lumMod val="20000"/>
              <a:lumOff val="80000"/>
            </a:schemeClr>
          </a:solidFill>
          <a:ln w="9525">
            <a:solidFill>
              <a:srgbClr val="000000"/>
            </a:solidFill>
            <a:miter lim="800000"/>
            <a:headEnd/>
            <a:tailEnd/>
          </a:ln>
        </p:spPr>
        <p:txBody>
          <a:bodyPr rot="0" vert="horz" wrap="square" lIns="91440" tIns="45720" rIns="91440" bIns="45720" anchor="t" anchorCtr="0" upright="1">
            <a:noAutofit/>
          </a:bodyPr>
          <a:lstStyle/>
          <a:p>
            <a:pPr marL="0" marR="0" algn="ctr">
              <a:spcBef>
                <a:spcPts val="0"/>
              </a:spcBef>
              <a:spcAft>
                <a:spcPts val="0"/>
              </a:spcAft>
            </a:pPr>
            <a:r>
              <a:rPr lang="en-US" b="1" dirty="0">
                <a:solidFill>
                  <a:schemeClr val="bg1"/>
                </a:solidFill>
                <a:effectLst/>
                <a:latin typeface="Arial"/>
                <a:ea typeface="Times New Roman"/>
                <a:cs typeface="Times New Roman"/>
              </a:rPr>
              <a:t>Logic Values</a:t>
            </a:r>
            <a:endParaRPr lang="en-US" dirty="0">
              <a:solidFill>
                <a:schemeClr val="bg1"/>
              </a:solidFill>
              <a:effectLst/>
              <a:latin typeface="Times New Roman"/>
              <a:ea typeface="Times New Roman"/>
            </a:endParaRPr>
          </a:p>
          <a:p>
            <a:pPr marL="0" marR="0">
              <a:spcBef>
                <a:spcPts val="0"/>
              </a:spcBef>
              <a:spcAft>
                <a:spcPts val="0"/>
              </a:spcAft>
            </a:pPr>
            <a:endParaRPr lang="en-US" dirty="0" smtClean="0">
              <a:solidFill>
                <a:schemeClr val="bg1"/>
              </a:solidFill>
              <a:effectLst/>
              <a:latin typeface="Arial"/>
              <a:ea typeface="Times New Roman"/>
            </a:endParaRPr>
          </a:p>
          <a:p>
            <a:pPr marL="0" marR="0">
              <a:spcBef>
                <a:spcPts val="0"/>
              </a:spcBef>
              <a:spcAft>
                <a:spcPts val="0"/>
              </a:spcAft>
            </a:pPr>
            <a:r>
              <a:rPr lang="en-US" dirty="0" smtClean="0">
                <a:solidFill>
                  <a:schemeClr val="bg1"/>
                </a:solidFill>
                <a:latin typeface="Arial"/>
                <a:ea typeface="Times New Roman"/>
              </a:rPr>
              <a:t>Unless</a:t>
            </a:r>
            <a:r>
              <a:rPr lang="en-US" dirty="0" smtClean="0">
                <a:solidFill>
                  <a:schemeClr val="bg1"/>
                </a:solidFill>
                <a:effectLst/>
                <a:latin typeface="Arial"/>
                <a:ea typeface="Times New Roman"/>
              </a:rPr>
              <a:t> </a:t>
            </a:r>
            <a:r>
              <a:rPr lang="en-US" dirty="0">
                <a:solidFill>
                  <a:schemeClr val="bg1"/>
                </a:solidFill>
                <a:effectLst/>
                <a:latin typeface="Arial"/>
                <a:ea typeface="Times New Roman"/>
              </a:rPr>
              <a:t>explicitly stated, we employ positive logic in which the logical 1 state is the electrically high state of a gate. This high state can also be called the true state, in contrast with the low state that is the false state.</a:t>
            </a:r>
            <a:endParaRPr lang="en-US" dirty="0">
              <a:solidFill>
                <a:schemeClr val="bg1"/>
              </a:solidFill>
              <a:effectLst/>
              <a:latin typeface="Times New Roman"/>
              <a:ea typeface="Times New Roman"/>
            </a:endParaRPr>
          </a:p>
          <a:p>
            <a:pPr marL="0" marR="0" algn="just">
              <a:spcBef>
                <a:spcPts val="0"/>
              </a:spcBef>
              <a:spcAft>
                <a:spcPts val="0"/>
              </a:spcAft>
              <a:tabLst>
                <a:tab pos="285750" algn="l"/>
              </a:tabLst>
            </a:pPr>
            <a:endParaRPr lang="en-US" dirty="0">
              <a:solidFill>
                <a:schemeClr val="bg1"/>
              </a:solidFill>
              <a:latin typeface="Arial"/>
              <a:ea typeface="Times New Roman"/>
            </a:endParaRPr>
          </a:p>
          <a:p>
            <a:pPr marL="0" marR="0" algn="just">
              <a:spcBef>
                <a:spcPts val="0"/>
              </a:spcBef>
              <a:spcAft>
                <a:spcPts val="0"/>
              </a:spcAft>
              <a:tabLst>
                <a:tab pos="285750" algn="l"/>
              </a:tabLst>
            </a:pPr>
            <a:r>
              <a:rPr lang="en-US" dirty="0" smtClean="0">
                <a:solidFill>
                  <a:schemeClr val="bg1"/>
                </a:solidFill>
                <a:effectLst/>
                <a:latin typeface="Arial"/>
                <a:ea typeface="Times New Roman"/>
              </a:rPr>
              <a:t>Each </a:t>
            </a:r>
            <a:r>
              <a:rPr lang="en-US" dirty="0">
                <a:solidFill>
                  <a:schemeClr val="bg1"/>
                </a:solidFill>
                <a:effectLst/>
                <a:latin typeface="Arial"/>
                <a:ea typeface="Times New Roman"/>
              </a:rPr>
              <a:t>logic state has an inverse or complement that is the opposite of its current state. The complement of a true or one state is a false or zero state, and vice versa. By convention we use an </a:t>
            </a:r>
            <a:r>
              <a:rPr lang="en-US" dirty="0" err="1">
                <a:solidFill>
                  <a:schemeClr val="bg1"/>
                </a:solidFill>
                <a:effectLst/>
                <a:latin typeface="Arial"/>
                <a:ea typeface="Times New Roman"/>
              </a:rPr>
              <a:t>overbar</a:t>
            </a:r>
            <a:r>
              <a:rPr lang="en-US" dirty="0">
                <a:solidFill>
                  <a:schemeClr val="bg1"/>
                </a:solidFill>
                <a:effectLst/>
                <a:latin typeface="Arial"/>
                <a:ea typeface="Times New Roman"/>
              </a:rPr>
              <a:t> to indicate a </a:t>
            </a:r>
            <a:r>
              <a:rPr lang="en-US" dirty="0" smtClean="0">
                <a:solidFill>
                  <a:schemeClr val="bg1"/>
                </a:solidFill>
                <a:effectLst/>
                <a:latin typeface="Arial"/>
                <a:ea typeface="Times New Roman"/>
              </a:rPr>
              <a:t>complement</a:t>
            </a:r>
            <a:r>
              <a:rPr lang="en-US" dirty="0" smtClean="0">
                <a:solidFill>
                  <a:schemeClr val="bg1"/>
                </a:solidFill>
                <a:latin typeface="Arial"/>
                <a:ea typeface="Times New Roman"/>
              </a:rPr>
              <a:t>.</a:t>
            </a:r>
          </a:p>
          <a:p>
            <a:pPr marL="0" marR="0" algn="just">
              <a:spcBef>
                <a:spcPts val="0"/>
              </a:spcBef>
              <a:spcAft>
                <a:spcPts val="0"/>
              </a:spcAft>
              <a:tabLst>
                <a:tab pos="285750" algn="l"/>
              </a:tabLst>
            </a:pPr>
            <a:endParaRPr lang="en-US" dirty="0">
              <a:solidFill>
                <a:schemeClr val="bg1"/>
              </a:solidFill>
              <a:effectLst/>
              <a:latin typeface="Arial"/>
              <a:ea typeface="Times New Roman"/>
            </a:endParaRPr>
          </a:p>
          <a:p>
            <a:pPr marL="0" marR="0" algn="just">
              <a:spcBef>
                <a:spcPts val="0"/>
              </a:spcBef>
              <a:spcAft>
                <a:spcPts val="0"/>
              </a:spcAft>
              <a:tabLst>
                <a:tab pos="285750" algn="l"/>
              </a:tabLst>
            </a:pPr>
            <a:r>
              <a:rPr lang="en-US" dirty="0" smtClean="0">
                <a:solidFill>
                  <a:schemeClr val="bg1"/>
                </a:solidFill>
                <a:effectLst/>
                <a:latin typeface="Arial"/>
                <a:ea typeface="Times New Roman"/>
              </a:rPr>
              <a:t>A </a:t>
            </a:r>
            <a:r>
              <a:rPr lang="en-US" dirty="0">
                <a:solidFill>
                  <a:schemeClr val="bg1"/>
                </a:solidFill>
                <a:effectLst/>
                <a:latin typeface="Arial"/>
                <a:ea typeface="Times New Roman"/>
              </a:rPr>
              <a:t>signal can have a constant value or a variable value. If it is a constant it always remains in that state. If it is a variable, it may be switched between the states 0 and 1. A Boolean constant is frequently called a literal</a:t>
            </a:r>
            <a:r>
              <a:rPr lang="en-US" dirty="0" smtClean="0">
                <a:solidFill>
                  <a:schemeClr val="bg1"/>
                </a:solidFill>
                <a:effectLst/>
                <a:latin typeface="Arial"/>
                <a:ea typeface="Times New Roman"/>
              </a:rPr>
              <a:t>.</a:t>
            </a:r>
            <a:endParaRPr lang="en-US" dirty="0" smtClean="0">
              <a:solidFill>
                <a:schemeClr val="bg1"/>
              </a:solidFill>
              <a:effectLst/>
              <a:latin typeface="Times New Roman"/>
              <a:ea typeface="Times New Roman"/>
            </a:endParaRPr>
          </a:p>
          <a:p>
            <a:pPr marL="0" marR="0" algn="just">
              <a:spcBef>
                <a:spcPts val="0"/>
              </a:spcBef>
              <a:spcAft>
                <a:spcPts val="0"/>
              </a:spcAft>
              <a:tabLst>
                <a:tab pos="285750" algn="l"/>
              </a:tabLst>
            </a:pPr>
            <a:endParaRPr lang="en-US" dirty="0">
              <a:solidFill>
                <a:schemeClr val="bg1"/>
              </a:solidFill>
              <a:latin typeface="Times New Roman"/>
              <a:ea typeface="Times New Roman"/>
            </a:endParaRPr>
          </a:p>
          <a:p>
            <a:pPr marL="0" marR="0" algn="just">
              <a:spcBef>
                <a:spcPts val="0"/>
              </a:spcBef>
              <a:spcAft>
                <a:spcPts val="0"/>
              </a:spcAft>
              <a:tabLst>
                <a:tab pos="285750" algn="l"/>
              </a:tabLst>
            </a:pPr>
            <a:r>
              <a:rPr lang="en-US" dirty="0" smtClean="0">
                <a:solidFill>
                  <a:schemeClr val="bg1"/>
                </a:solidFill>
                <a:effectLst/>
                <a:latin typeface="Arial"/>
                <a:ea typeface="Times New Roman"/>
              </a:rPr>
              <a:t>If </a:t>
            </a:r>
            <a:r>
              <a:rPr lang="en-US" dirty="0">
                <a:solidFill>
                  <a:schemeClr val="bg1"/>
                </a:solidFill>
                <a:effectLst/>
                <a:latin typeface="Arial"/>
                <a:ea typeface="Times New Roman"/>
              </a:rPr>
              <a:t>a high level causes </a:t>
            </a:r>
            <a:r>
              <a:rPr lang="en-US" dirty="0" smtClean="0">
                <a:solidFill>
                  <a:schemeClr val="bg1"/>
                </a:solidFill>
                <a:effectLst/>
                <a:latin typeface="Arial"/>
                <a:ea typeface="Times New Roman"/>
              </a:rPr>
              <a:t>an </a:t>
            </a:r>
            <a:r>
              <a:rPr lang="en-US" dirty="0">
                <a:solidFill>
                  <a:schemeClr val="bg1"/>
                </a:solidFill>
                <a:effectLst/>
                <a:latin typeface="Arial"/>
                <a:ea typeface="Times New Roman"/>
              </a:rPr>
              <a:t>action, the variable is called active-high. If a low level causes the action, the variable is called active-low. </a:t>
            </a:r>
            <a:endParaRPr lang="en-US" dirty="0" smtClean="0">
              <a:solidFill>
                <a:schemeClr val="bg1"/>
              </a:solidFill>
              <a:effectLst/>
              <a:latin typeface="Arial"/>
              <a:ea typeface="Times New Roman"/>
            </a:endParaRPr>
          </a:p>
          <a:p>
            <a:pPr marL="0" marR="0" algn="just">
              <a:spcBef>
                <a:spcPts val="0"/>
              </a:spcBef>
              <a:spcAft>
                <a:spcPts val="0"/>
              </a:spcAft>
              <a:tabLst>
                <a:tab pos="285750" algn="l"/>
              </a:tabLst>
            </a:pPr>
            <a:endParaRPr lang="en-US" dirty="0" smtClean="0">
              <a:solidFill>
                <a:schemeClr val="bg1"/>
              </a:solidFill>
              <a:effectLst/>
              <a:latin typeface="Arial"/>
              <a:ea typeface="Times New Roman"/>
            </a:endParaRPr>
          </a:p>
          <a:p>
            <a:pPr marL="0" marR="0" algn="just">
              <a:spcBef>
                <a:spcPts val="0"/>
              </a:spcBef>
              <a:spcAft>
                <a:spcPts val="0"/>
              </a:spcAft>
              <a:tabLst>
                <a:tab pos="285750" algn="l"/>
              </a:tabLst>
            </a:pPr>
            <a:r>
              <a:rPr lang="en-US" dirty="0" smtClean="0">
                <a:solidFill>
                  <a:schemeClr val="bg1"/>
                </a:solidFill>
                <a:effectLst/>
                <a:latin typeface="Arial"/>
                <a:ea typeface="Times New Roman"/>
              </a:rPr>
              <a:t>The </a:t>
            </a:r>
            <a:r>
              <a:rPr lang="en-US" dirty="0">
                <a:solidFill>
                  <a:schemeClr val="bg1"/>
                </a:solidFill>
                <a:effectLst/>
                <a:latin typeface="Arial"/>
                <a:ea typeface="Times New Roman"/>
              </a:rPr>
              <a:t>term </a:t>
            </a:r>
            <a:r>
              <a:rPr lang="en-US" i="1" dirty="0">
                <a:solidFill>
                  <a:schemeClr val="bg1"/>
                </a:solidFill>
                <a:effectLst/>
                <a:latin typeface="Arial"/>
                <a:ea typeface="Times New Roman"/>
              </a:rPr>
              <a:t>asserted</a:t>
            </a:r>
            <a:r>
              <a:rPr lang="en-US" dirty="0">
                <a:solidFill>
                  <a:schemeClr val="bg1"/>
                </a:solidFill>
                <a:effectLst/>
                <a:latin typeface="Arial"/>
                <a:ea typeface="Times New Roman"/>
              </a:rPr>
              <a:t> indicates that a signal is placed in the level that causes its activity to take place; for example, if we say that START is asserted, we mean that it is placed in a high state to cause the action determined by START. </a:t>
            </a:r>
            <a:r>
              <a:rPr lang="en-US" dirty="0" smtClean="0">
                <a:solidFill>
                  <a:schemeClr val="bg1"/>
                </a:solidFill>
                <a:effectLst/>
                <a:latin typeface="Arial"/>
                <a:ea typeface="Times New Roman"/>
              </a:rPr>
              <a:t>If we </a:t>
            </a:r>
            <a:r>
              <a:rPr lang="en-US" dirty="0">
                <a:solidFill>
                  <a:schemeClr val="bg1"/>
                </a:solidFill>
                <a:effectLst/>
                <a:latin typeface="Arial"/>
                <a:ea typeface="Times New Roman"/>
              </a:rPr>
              <a:t>say that LOAD is asserted, </a:t>
            </a:r>
            <a:r>
              <a:rPr lang="en-US" dirty="0" smtClean="0">
                <a:solidFill>
                  <a:schemeClr val="bg1"/>
                </a:solidFill>
                <a:effectLst/>
                <a:latin typeface="Arial"/>
                <a:ea typeface="Times New Roman"/>
              </a:rPr>
              <a:t>it </a:t>
            </a:r>
            <a:r>
              <a:rPr lang="en-US" dirty="0">
                <a:solidFill>
                  <a:schemeClr val="bg1"/>
                </a:solidFill>
                <a:effectLst/>
                <a:latin typeface="Arial"/>
                <a:ea typeface="Times New Roman"/>
              </a:rPr>
              <a:t>is placed in a low state to trigger the action.</a:t>
            </a:r>
            <a:endParaRPr lang="en-US" dirty="0">
              <a:solidFill>
                <a:schemeClr val="bg1"/>
              </a:solidFill>
              <a:effectLst/>
              <a:latin typeface="Times New Roman"/>
              <a:ea typeface="Times New Roman"/>
            </a:endParaRPr>
          </a:p>
          <a:p>
            <a:pPr marL="0" marR="0">
              <a:spcBef>
                <a:spcPts val="0"/>
              </a:spcBef>
              <a:spcAft>
                <a:spcPts val="0"/>
              </a:spcAft>
            </a:pPr>
            <a:r>
              <a:rPr lang="en-US" sz="1000" dirty="0">
                <a:effectLst/>
                <a:latin typeface="Times New Roman"/>
                <a:ea typeface="Times New Roman"/>
              </a:rPr>
              <a:t> </a:t>
            </a:r>
          </a:p>
        </p:txBody>
      </p:sp>
      <p:cxnSp>
        <p:nvCxnSpPr>
          <p:cNvPr id="8" name="Straight Connector 7"/>
          <p:cNvCxnSpPr/>
          <p:nvPr/>
        </p:nvCxnSpPr>
        <p:spPr>
          <a:xfrm>
            <a:off x="1331640" y="5877272"/>
            <a:ext cx="576064" cy="0"/>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69928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43</a:t>
            </a:fld>
            <a:endParaRPr lang="en-GB"/>
          </a:p>
        </p:txBody>
      </p:sp>
      <p:pic>
        <p:nvPicPr>
          <p:cNvPr id="13314" name="Picture 2" descr="E:\CengageBook\FiguresForStudentTotes\Clements 1e JPG_files\ch02\87046-02-0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4365104"/>
            <a:ext cx="2487216" cy="225949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39552" y="388851"/>
            <a:ext cx="7848872" cy="3877985"/>
          </a:xfrm>
          <a:prstGeom prst="rect">
            <a:avLst/>
          </a:prstGeom>
        </p:spPr>
        <p:txBody>
          <a:bodyPr wrap="square">
            <a:spAutoFit/>
          </a:bodyPr>
          <a:lstStyle/>
          <a:p>
            <a:pPr algn="ctr"/>
            <a:r>
              <a:rPr lang="en-US" b="1" dirty="0" smtClean="0"/>
              <a:t>Gates</a:t>
            </a:r>
            <a:endParaRPr lang="en-US" dirty="0"/>
          </a:p>
          <a:p>
            <a:r>
              <a:rPr lang="en-US" sz="1000" dirty="0"/>
              <a:t> </a:t>
            </a:r>
          </a:p>
          <a:p>
            <a:r>
              <a:rPr lang="en-US" dirty="0"/>
              <a:t>All digital computers can be constructed from </a:t>
            </a:r>
            <a:r>
              <a:rPr lang="en-US" dirty="0" smtClean="0"/>
              <a:t>three types </a:t>
            </a:r>
            <a:r>
              <a:rPr lang="en-US" dirty="0"/>
              <a:t>of </a:t>
            </a:r>
            <a:r>
              <a:rPr lang="en-US" dirty="0" smtClean="0"/>
              <a:t>gate: AND</a:t>
            </a:r>
            <a:r>
              <a:rPr lang="en-US" dirty="0"/>
              <a:t>, OR, and NOT gates, together with flip-flops. Because flip-flops </a:t>
            </a:r>
            <a:r>
              <a:rPr lang="en-US" dirty="0" smtClean="0"/>
              <a:t>can </a:t>
            </a:r>
            <a:r>
              <a:rPr lang="en-US" dirty="0"/>
              <a:t>be constructed from gates, </a:t>
            </a:r>
            <a:r>
              <a:rPr lang="en-US" dirty="0" smtClean="0"/>
              <a:t>all </a:t>
            </a:r>
            <a:r>
              <a:rPr lang="en-US" dirty="0"/>
              <a:t>computers can be constructed from gates alone. Moreover, because </a:t>
            </a:r>
            <a:r>
              <a:rPr lang="en-US" dirty="0" smtClean="0"/>
              <a:t>the </a:t>
            </a:r>
            <a:r>
              <a:rPr lang="en-US" dirty="0"/>
              <a:t>NAND gate, can be used to synthesize AND, OR, and NOT </a:t>
            </a:r>
            <a:r>
              <a:rPr lang="en-US" dirty="0" smtClean="0"/>
              <a:t>gates, any </a:t>
            </a:r>
            <a:r>
              <a:rPr lang="en-US" dirty="0"/>
              <a:t>computer can be constructed from nothing more than a large number of NAND gates.  </a:t>
            </a:r>
            <a:endParaRPr lang="en-US" sz="1000" dirty="0"/>
          </a:p>
          <a:p>
            <a:r>
              <a:rPr lang="en-US" sz="1000" dirty="0"/>
              <a:t> </a:t>
            </a:r>
          </a:p>
          <a:p>
            <a:r>
              <a:rPr lang="en-US" b="1" dirty="0"/>
              <a:t>Fundamental Gates</a:t>
            </a:r>
            <a:endParaRPr lang="en-US" dirty="0"/>
          </a:p>
          <a:p>
            <a:r>
              <a:rPr lang="en-US" sz="1000" dirty="0"/>
              <a:t> </a:t>
            </a:r>
          </a:p>
          <a:p>
            <a:r>
              <a:rPr lang="en-US" dirty="0"/>
              <a:t>Figure 2.14 shows a black box with two </a:t>
            </a:r>
            <a:r>
              <a:rPr lang="en-US" i="1" dirty="0"/>
              <a:t>input</a:t>
            </a:r>
            <a:r>
              <a:rPr lang="en-US" dirty="0"/>
              <a:t> terminals, </a:t>
            </a:r>
            <a:r>
              <a:rPr lang="en-US" i="1" dirty="0"/>
              <a:t>A</a:t>
            </a:r>
            <a:r>
              <a:rPr lang="en-US" dirty="0"/>
              <a:t> and </a:t>
            </a:r>
            <a:r>
              <a:rPr lang="en-US" i="1" dirty="0"/>
              <a:t>B</a:t>
            </a:r>
            <a:r>
              <a:rPr lang="en-US" dirty="0"/>
              <a:t>, and a single </a:t>
            </a:r>
            <a:r>
              <a:rPr lang="en-US" i="1" dirty="0"/>
              <a:t>output</a:t>
            </a:r>
            <a:r>
              <a:rPr lang="en-US" dirty="0"/>
              <a:t> terminal </a:t>
            </a:r>
            <a:r>
              <a:rPr lang="en-US" i="1" dirty="0"/>
              <a:t>C</a:t>
            </a:r>
            <a:r>
              <a:rPr lang="en-US" dirty="0"/>
              <a:t>. This device takes the two logic values at its input terminals and produces an output that depends only on the states of the inputs and the nature of the logic </a:t>
            </a:r>
            <a:r>
              <a:rPr lang="en-US" dirty="0" smtClean="0"/>
              <a:t>element.</a:t>
            </a:r>
          </a:p>
          <a:p>
            <a:r>
              <a:rPr lang="en-US" dirty="0"/>
              <a:t> </a:t>
            </a:r>
          </a:p>
        </p:txBody>
      </p:sp>
    </p:spTree>
    <p:extLst>
      <p:ext uri="{BB962C8B-B14F-4D97-AF65-F5344CB8AC3E}">
        <p14:creationId xmlns:p14="http://schemas.microsoft.com/office/powerpoint/2010/main" val="1933658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44</a:t>
            </a:fld>
            <a:endParaRPr lang="en-GB"/>
          </a:p>
        </p:txBody>
      </p:sp>
      <p:sp>
        <p:nvSpPr>
          <p:cNvPr id="8" name="Rectangle 7"/>
          <p:cNvSpPr/>
          <p:nvPr/>
        </p:nvSpPr>
        <p:spPr>
          <a:xfrm>
            <a:off x="395536" y="692696"/>
            <a:ext cx="7704856" cy="2308324"/>
          </a:xfrm>
          <a:prstGeom prst="rect">
            <a:avLst/>
          </a:prstGeom>
        </p:spPr>
        <p:txBody>
          <a:bodyPr wrap="square">
            <a:spAutoFit/>
          </a:bodyPr>
          <a:lstStyle/>
          <a:p>
            <a:pPr algn="ctr"/>
            <a:r>
              <a:rPr lang="en-US" b="1" dirty="0"/>
              <a:t>The AND Gate</a:t>
            </a:r>
            <a:endParaRPr lang="en-US" dirty="0"/>
          </a:p>
          <a:p>
            <a:r>
              <a:rPr lang="en-US" dirty="0"/>
              <a:t> </a:t>
            </a:r>
          </a:p>
          <a:p>
            <a:r>
              <a:rPr lang="en-US" dirty="0"/>
              <a:t>The behavior of a gate is described by its </a:t>
            </a:r>
            <a:r>
              <a:rPr lang="en-US" i="1" dirty="0"/>
              <a:t>truth table</a:t>
            </a:r>
            <a:r>
              <a:rPr lang="en-US" dirty="0"/>
              <a:t> that defines its output for each of the possible inputs. </a:t>
            </a:r>
            <a:endParaRPr lang="en-US" dirty="0" smtClean="0"/>
          </a:p>
          <a:p>
            <a:endParaRPr lang="en-US" dirty="0"/>
          </a:p>
          <a:p>
            <a:r>
              <a:rPr lang="en-US" dirty="0" smtClean="0"/>
              <a:t>Table</a:t>
            </a:r>
            <a:r>
              <a:rPr lang="en-US" dirty="0"/>
              <a:t> </a:t>
            </a:r>
            <a:r>
              <a:rPr lang="en-US" dirty="0" smtClean="0"/>
              <a:t>2.8a </a:t>
            </a:r>
            <a:r>
              <a:rPr lang="en-US" dirty="0"/>
              <a:t>provides the truth table for the two-input AND gate. If one input is </a:t>
            </a:r>
            <a:r>
              <a:rPr lang="en-US" i="1" dirty="0"/>
              <a:t>A </a:t>
            </a:r>
            <a:r>
              <a:rPr lang="en-US" dirty="0"/>
              <a:t>and the other </a:t>
            </a:r>
            <a:r>
              <a:rPr lang="en-US" i="1" dirty="0"/>
              <a:t>B</a:t>
            </a:r>
            <a:r>
              <a:rPr lang="en-US" dirty="0"/>
              <a:t>, output C is true (i.e., 1) if and only if both inputs </a:t>
            </a:r>
            <a:r>
              <a:rPr lang="en-US" i="1" dirty="0"/>
              <a:t>A</a:t>
            </a:r>
            <a:r>
              <a:rPr lang="en-US" dirty="0"/>
              <a:t> and </a:t>
            </a:r>
            <a:r>
              <a:rPr lang="en-US" i="1" dirty="0"/>
              <a:t>B</a:t>
            </a:r>
            <a:r>
              <a:rPr lang="en-US" dirty="0"/>
              <a:t> are both 1. </a:t>
            </a:r>
          </a:p>
        </p:txBody>
      </p:sp>
      <p:pic>
        <p:nvPicPr>
          <p:cNvPr id="14339" name="Picture 3" descr="E:\CengageBook\FiguresForStudentTotes\Clements 1e JPG_files\ch02\87046-tb02-0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3284984"/>
            <a:ext cx="6077406" cy="3024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95297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45</a:t>
            </a:fld>
            <a:endParaRPr lang="en-GB"/>
          </a:p>
        </p:txBody>
      </p:sp>
      <p:sp>
        <p:nvSpPr>
          <p:cNvPr id="8" name="Rectangle 7"/>
          <p:cNvSpPr/>
          <p:nvPr/>
        </p:nvSpPr>
        <p:spPr>
          <a:xfrm>
            <a:off x="395536" y="836712"/>
            <a:ext cx="7704856" cy="1477328"/>
          </a:xfrm>
          <a:prstGeom prst="rect">
            <a:avLst/>
          </a:prstGeom>
        </p:spPr>
        <p:txBody>
          <a:bodyPr wrap="square">
            <a:spAutoFit/>
          </a:bodyPr>
          <a:lstStyle/>
          <a:p>
            <a:pPr algn="ctr"/>
            <a:endParaRPr lang="en-US" b="1" dirty="0" smtClean="0"/>
          </a:p>
          <a:p>
            <a:r>
              <a:rPr lang="en-US" dirty="0"/>
              <a:t> </a:t>
            </a:r>
          </a:p>
          <a:p>
            <a:r>
              <a:rPr lang="en-US" dirty="0" smtClean="0"/>
              <a:t>Table 2.8b </a:t>
            </a:r>
            <a:r>
              <a:rPr lang="en-US" dirty="0"/>
              <a:t>gives the truth table for an AND gate with </a:t>
            </a:r>
            <a:r>
              <a:rPr lang="en-US" i="1" dirty="0"/>
              <a:t>three</a:t>
            </a:r>
            <a:r>
              <a:rPr lang="en-US" dirty="0"/>
              <a:t> inputs A, B, and C and an output D = A</a:t>
            </a:r>
            <a:r>
              <a:rPr lang="en-US" dirty="0">
                <a:sym typeface="Symbol"/>
              </a:rPr>
              <a:t></a:t>
            </a:r>
            <a:r>
              <a:rPr lang="en-US" dirty="0"/>
              <a:t>B</a:t>
            </a:r>
            <a:r>
              <a:rPr lang="en-US" dirty="0">
                <a:sym typeface="Symbol"/>
              </a:rPr>
              <a:t></a:t>
            </a:r>
            <a:r>
              <a:rPr lang="en-US" dirty="0"/>
              <a:t>C. In this case D is 1 only when inputs A and B and C are each 1 simultaneously.</a:t>
            </a:r>
          </a:p>
        </p:txBody>
      </p:sp>
      <p:pic>
        <p:nvPicPr>
          <p:cNvPr id="14339" name="Picture 3" descr="E:\CengageBook\FiguresForStudentTotes\Clements 1e JPG_files\ch02\87046-tb02-00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636912"/>
            <a:ext cx="7272808" cy="3619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6907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46</a:t>
            </a:fld>
            <a:endParaRPr lang="en-GB"/>
          </a:p>
        </p:txBody>
      </p:sp>
      <p:pic>
        <p:nvPicPr>
          <p:cNvPr id="14338" name="Picture 2" descr="E:\CengageBook\FiguresForStudentTotes\Clements 1e JPG_files\ch02\87046-02-0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276872"/>
            <a:ext cx="7016095" cy="144016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899592" y="889844"/>
            <a:ext cx="7704856" cy="923330"/>
          </a:xfrm>
          <a:prstGeom prst="rect">
            <a:avLst/>
          </a:prstGeom>
        </p:spPr>
        <p:txBody>
          <a:bodyPr wrap="square">
            <a:spAutoFit/>
          </a:bodyPr>
          <a:lstStyle/>
          <a:p>
            <a:pPr algn="ctr"/>
            <a:endParaRPr lang="en-US" b="1" dirty="0" smtClean="0"/>
          </a:p>
          <a:p>
            <a:r>
              <a:rPr lang="en-US" dirty="0"/>
              <a:t> </a:t>
            </a:r>
          </a:p>
          <a:p>
            <a:r>
              <a:rPr lang="en-US" dirty="0" smtClean="0"/>
              <a:t>Figure 2.14 gives the symbols for 2-input and 3-input AND gates</a:t>
            </a:r>
            <a:endParaRPr lang="en-US" dirty="0"/>
          </a:p>
        </p:txBody>
      </p:sp>
    </p:spTree>
    <p:extLst>
      <p:ext uri="{BB962C8B-B14F-4D97-AF65-F5344CB8AC3E}">
        <p14:creationId xmlns:p14="http://schemas.microsoft.com/office/powerpoint/2010/main" val="14733484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47</a:t>
            </a:fld>
            <a:endParaRPr lang="en-GB"/>
          </a:p>
        </p:txBody>
      </p:sp>
      <p:sp>
        <p:nvSpPr>
          <p:cNvPr id="8" name="Rectangle 7"/>
          <p:cNvSpPr/>
          <p:nvPr/>
        </p:nvSpPr>
        <p:spPr>
          <a:xfrm>
            <a:off x="208368" y="679714"/>
            <a:ext cx="7704856" cy="1354217"/>
          </a:xfrm>
          <a:prstGeom prst="rect">
            <a:avLst/>
          </a:prstGeom>
        </p:spPr>
        <p:txBody>
          <a:bodyPr wrap="square">
            <a:spAutoFit/>
          </a:bodyPr>
          <a:lstStyle/>
          <a:p>
            <a:pPr algn="ctr"/>
            <a:r>
              <a:rPr lang="en-US" b="1" dirty="0"/>
              <a:t>The OR Gate</a:t>
            </a:r>
            <a:endParaRPr lang="en-US" dirty="0"/>
          </a:p>
          <a:p>
            <a:r>
              <a:rPr lang="en-US" sz="1000" dirty="0"/>
              <a:t> </a:t>
            </a:r>
          </a:p>
          <a:p>
            <a:r>
              <a:rPr lang="en-US" dirty="0" smtClean="0"/>
              <a:t>The </a:t>
            </a:r>
            <a:r>
              <a:rPr lang="en-US" dirty="0"/>
              <a:t>output of an OR gate is 1 if either one or more of its inputs are 1. </a:t>
            </a:r>
            <a:r>
              <a:rPr lang="en-US" dirty="0" smtClean="0"/>
              <a:t>The </a:t>
            </a:r>
            <a:r>
              <a:rPr lang="en-US" dirty="0"/>
              <a:t>only way to make the output of an OR gate go to a logical 0 is to set all its inputs to 0. The OR </a:t>
            </a:r>
            <a:r>
              <a:rPr lang="en-US" dirty="0" smtClean="0"/>
              <a:t>is </a:t>
            </a:r>
            <a:r>
              <a:rPr lang="en-US" dirty="0"/>
              <a:t>represented </a:t>
            </a:r>
            <a:r>
              <a:rPr lang="en-US" dirty="0" smtClean="0"/>
              <a:t>“+”, </a:t>
            </a:r>
            <a:r>
              <a:rPr lang="en-US" dirty="0"/>
              <a:t>so that the operation A OR B is written A + B. </a:t>
            </a:r>
          </a:p>
        </p:txBody>
      </p:sp>
      <p:pic>
        <p:nvPicPr>
          <p:cNvPr id="124931" name="Picture 3" descr="E:\CengageBook\FiguresForStudentTotes\Clements 1e JPG_files\ch02\87046-tb02-00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8" y="2227987"/>
            <a:ext cx="5028056" cy="21602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E:\CengageBook\FiguresForStudentTotes\Clements 1e JPG_files\ch02\87046-02-0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368" y="4941168"/>
            <a:ext cx="7479675" cy="151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0270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48</a:t>
            </a:fld>
            <a:endParaRPr lang="en-GB"/>
          </a:p>
        </p:txBody>
      </p:sp>
      <p:sp>
        <p:nvSpPr>
          <p:cNvPr id="8" name="Rectangle 7"/>
          <p:cNvSpPr/>
          <p:nvPr/>
        </p:nvSpPr>
        <p:spPr>
          <a:xfrm>
            <a:off x="878953" y="692696"/>
            <a:ext cx="7704856" cy="523220"/>
          </a:xfrm>
          <a:prstGeom prst="rect">
            <a:avLst/>
          </a:prstGeom>
        </p:spPr>
        <p:txBody>
          <a:bodyPr wrap="square">
            <a:spAutoFit/>
          </a:bodyPr>
          <a:lstStyle/>
          <a:p>
            <a:pPr algn="ctr"/>
            <a:r>
              <a:rPr lang="en-US" b="1" dirty="0" smtClean="0"/>
              <a:t>Comparing AND </a:t>
            </a:r>
            <a:r>
              <a:rPr lang="en-US" b="1" dirty="0" err="1" smtClean="0"/>
              <a:t>and</a:t>
            </a:r>
            <a:r>
              <a:rPr lang="en-US" b="1" dirty="0" smtClean="0"/>
              <a:t> </a:t>
            </a:r>
            <a:r>
              <a:rPr lang="en-US" b="1" dirty="0"/>
              <a:t>OR </a:t>
            </a:r>
            <a:r>
              <a:rPr lang="en-US" b="1" dirty="0" smtClean="0"/>
              <a:t>Gates</a:t>
            </a:r>
            <a:endParaRPr lang="en-US" dirty="0"/>
          </a:p>
          <a:p>
            <a:r>
              <a:rPr lang="en-US" sz="1000" dirty="0" smtClean="0"/>
              <a:t> </a:t>
            </a:r>
            <a:endParaRPr lang="en-US" dirty="0"/>
          </a:p>
        </p:txBody>
      </p:sp>
      <p:pic>
        <p:nvPicPr>
          <p:cNvPr id="9" name="Picture 3" descr="E:\CengageBook\FiguresForStudentTotes\Clements 1e JPG_files\ch02\87046-tb02-0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5" y="2132856"/>
            <a:ext cx="8064896" cy="2664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5894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49</a:t>
            </a:fld>
            <a:endParaRPr lang="en-GB"/>
          </a:p>
        </p:txBody>
      </p:sp>
      <p:sp>
        <p:nvSpPr>
          <p:cNvPr id="7" name="TextBox 6"/>
          <p:cNvSpPr txBox="1"/>
          <p:nvPr/>
        </p:nvSpPr>
        <p:spPr>
          <a:xfrm>
            <a:off x="395535" y="1340768"/>
            <a:ext cx="7632849" cy="1169551"/>
          </a:xfrm>
          <a:prstGeom prst="rect">
            <a:avLst/>
          </a:prstGeom>
          <a:noFill/>
        </p:spPr>
        <p:txBody>
          <a:bodyPr wrap="square" rtlCol="0">
            <a:spAutoFit/>
          </a:bodyPr>
          <a:lstStyle/>
          <a:p>
            <a:pPr algn="ctr"/>
            <a:r>
              <a:rPr lang="en-US" b="1" dirty="0" smtClean="0"/>
              <a:t>The NOT gate or invertor</a:t>
            </a:r>
            <a:endParaRPr lang="en-US" sz="800" b="1" dirty="0"/>
          </a:p>
          <a:p>
            <a:endParaRPr lang="en-GB" sz="1600" dirty="0" smtClean="0"/>
          </a:p>
          <a:p>
            <a:endParaRPr lang="en-GB" dirty="0" smtClean="0"/>
          </a:p>
          <a:p>
            <a:endParaRPr lang="en-US" dirty="0"/>
          </a:p>
        </p:txBody>
      </p:sp>
      <p:pic>
        <p:nvPicPr>
          <p:cNvPr id="16386" name="Picture 2" descr="E:\CengageBook\FiguresForStudentTotes\Clements 1e JPG_files\ch02\87046-02-0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757" y="2708920"/>
            <a:ext cx="7565627"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7119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5</a:t>
            </a:fld>
            <a:endParaRPr lang="en-GB"/>
          </a:p>
        </p:txBody>
      </p:sp>
      <p:sp>
        <p:nvSpPr>
          <p:cNvPr id="7" name="TextBox 6"/>
          <p:cNvSpPr txBox="1"/>
          <p:nvPr/>
        </p:nvSpPr>
        <p:spPr>
          <a:xfrm>
            <a:off x="251520" y="411763"/>
            <a:ext cx="8064896" cy="4708981"/>
          </a:xfrm>
          <a:prstGeom prst="rect">
            <a:avLst/>
          </a:prstGeom>
          <a:noFill/>
        </p:spPr>
        <p:txBody>
          <a:bodyPr wrap="square" rtlCol="0">
            <a:spAutoFit/>
          </a:bodyPr>
          <a:lstStyle/>
          <a:p>
            <a:pPr algn="ctr"/>
            <a:r>
              <a:rPr lang="en-US" sz="2400" b="1" dirty="0" smtClean="0"/>
              <a:t>Bit Patterns</a:t>
            </a:r>
          </a:p>
          <a:p>
            <a:pPr algn="ctr"/>
            <a:endParaRPr lang="en-US" sz="2400" b="1" dirty="0"/>
          </a:p>
          <a:p>
            <a:r>
              <a:rPr lang="en-US" dirty="0" smtClean="0"/>
              <a:t>One of the first quantities to be represented in digital from was the character (letters, numbers, and symbols). This was necessary in order to transmit text across the networks that were developed as a result of the invention of the telegraph.</a:t>
            </a:r>
          </a:p>
          <a:p>
            <a:endParaRPr lang="en-GB" dirty="0"/>
          </a:p>
          <a:p>
            <a:r>
              <a:rPr lang="en-GB" dirty="0" smtClean="0"/>
              <a:t>This led to a standard code for characters, the ASCII code, that used 7 bits to represent up to 2</a:t>
            </a:r>
            <a:r>
              <a:rPr lang="en-GB" baseline="30000" dirty="0" smtClean="0"/>
              <a:t>7</a:t>
            </a:r>
            <a:r>
              <a:rPr lang="en-GB" dirty="0" smtClean="0"/>
              <a:t> = 128 characters of the Latin alphabet.</a:t>
            </a:r>
            <a:endParaRPr lang="en-US" dirty="0" smtClean="0"/>
          </a:p>
          <a:p>
            <a:endParaRPr lang="en-GB" dirty="0" smtClean="0"/>
          </a:p>
          <a:p>
            <a:r>
              <a:rPr lang="en-GB" dirty="0" smtClean="0"/>
              <a:t>Today, the 16-bit </a:t>
            </a:r>
            <a:r>
              <a:rPr lang="en-GB" dirty="0" err="1" smtClean="0"/>
              <a:t>unicode</a:t>
            </a:r>
            <a:r>
              <a:rPr lang="en-GB" dirty="0" smtClean="0"/>
              <a:t> has been devised to represent a much greater range of characters including non-Latin alphabets.</a:t>
            </a:r>
          </a:p>
          <a:p>
            <a:endParaRPr lang="en-GB" dirty="0"/>
          </a:p>
          <a:p>
            <a:r>
              <a:rPr lang="en-GB" dirty="0" smtClean="0"/>
              <a:t>Codes have been devised to represent audio (sound) values; for example, for storing music on a CD. Similarly, codes have been devised to represent images. </a:t>
            </a:r>
            <a:endParaRPr lang="en-US" dirty="0"/>
          </a:p>
        </p:txBody>
      </p:sp>
    </p:spTree>
    <p:extLst>
      <p:ext uri="{BB962C8B-B14F-4D97-AF65-F5344CB8AC3E}">
        <p14:creationId xmlns:p14="http://schemas.microsoft.com/office/powerpoint/2010/main" val="358416545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50</a:t>
            </a:fld>
            <a:endParaRPr lang="en-GB"/>
          </a:p>
        </p:txBody>
      </p:sp>
      <p:sp>
        <p:nvSpPr>
          <p:cNvPr id="7" name="TextBox 6"/>
          <p:cNvSpPr txBox="1"/>
          <p:nvPr/>
        </p:nvSpPr>
        <p:spPr>
          <a:xfrm>
            <a:off x="488861" y="694437"/>
            <a:ext cx="7632849" cy="1292662"/>
          </a:xfrm>
          <a:prstGeom prst="rect">
            <a:avLst/>
          </a:prstGeom>
          <a:noFill/>
        </p:spPr>
        <p:txBody>
          <a:bodyPr wrap="square" rtlCol="0">
            <a:spAutoFit/>
          </a:bodyPr>
          <a:lstStyle/>
          <a:p>
            <a:pPr algn="ctr"/>
            <a:r>
              <a:rPr lang="en-GB" b="1" dirty="0" smtClean="0"/>
              <a:t>Example of a digital circuit</a:t>
            </a:r>
            <a:endParaRPr lang="en-US" sz="800" b="1" dirty="0"/>
          </a:p>
          <a:p>
            <a:r>
              <a:rPr lang="en-US" sz="800" b="1" dirty="0"/>
              <a:t> </a:t>
            </a:r>
          </a:p>
          <a:p>
            <a:endParaRPr lang="en-GB" sz="1600" dirty="0" smtClean="0"/>
          </a:p>
          <a:p>
            <a:r>
              <a:rPr lang="en-GB" dirty="0" smtClean="0"/>
              <a:t>This is called a sum of products circuit. The output is the OR of AND terms</a:t>
            </a:r>
          </a:p>
          <a:p>
            <a:endParaRPr lang="en-US" dirty="0"/>
          </a:p>
        </p:txBody>
      </p:sp>
      <p:pic>
        <p:nvPicPr>
          <p:cNvPr id="17410" name="Picture 2" descr="E:\CengageBook\FiguresForStudentTotes\Clements 1e JPG_files\ch02\87046-02-0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204865"/>
            <a:ext cx="6813024" cy="4003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1600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51</a:t>
            </a:fld>
            <a:endParaRPr lang="en-GB"/>
          </a:p>
        </p:txBody>
      </p:sp>
      <p:sp>
        <p:nvSpPr>
          <p:cNvPr id="7" name="TextBox 6"/>
          <p:cNvSpPr txBox="1"/>
          <p:nvPr/>
        </p:nvSpPr>
        <p:spPr>
          <a:xfrm>
            <a:off x="488861" y="694437"/>
            <a:ext cx="7632849" cy="1292662"/>
          </a:xfrm>
          <a:prstGeom prst="rect">
            <a:avLst/>
          </a:prstGeom>
          <a:noFill/>
        </p:spPr>
        <p:txBody>
          <a:bodyPr wrap="square" rtlCol="0">
            <a:spAutoFit/>
          </a:bodyPr>
          <a:lstStyle/>
          <a:p>
            <a:pPr algn="ctr"/>
            <a:r>
              <a:rPr lang="en-GB" b="1" dirty="0" smtClean="0"/>
              <a:t>Example of a digital circuit</a:t>
            </a:r>
            <a:endParaRPr lang="en-US" sz="800" b="1" dirty="0"/>
          </a:p>
          <a:p>
            <a:r>
              <a:rPr lang="en-US" sz="800" b="1" dirty="0"/>
              <a:t> </a:t>
            </a:r>
          </a:p>
          <a:p>
            <a:endParaRPr lang="en-GB" sz="1600" dirty="0" smtClean="0"/>
          </a:p>
          <a:p>
            <a:r>
              <a:rPr lang="en-GB" dirty="0" smtClean="0"/>
              <a:t>This is called </a:t>
            </a:r>
            <a:r>
              <a:rPr lang="en-GB" dirty="0"/>
              <a:t>a </a:t>
            </a:r>
            <a:r>
              <a:rPr lang="en-GB" dirty="0" smtClean="0"/>
              <a:t>product of sums circuit. The output is the AND of OR terms</a:t>
            </a:r>
          </a:p>
          <a:p>
            <a:endParaRPr lang="en-US" dirty="0"/>
          </a:p>
        </p:txBody>
      </p:sp>
      <p:pic>
        <p:nvPicPr>
          <p:cNvPr id="8" name="Picture 2" descr="E:\CengageBook\FiguresForStudentTotes\Clements 1e JPG_files\ch02\87046-02-01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204864"/>
            <a:ext cx="7416824" cy="4142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5507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52</a:t>
            </a:fld>
            <a:endParaRPr lang="en-GB"/>
          </a:p>
        </p:txBody>
      </p:sp>
      <p:pic>
        <p:nvPicPr>
          <p:cNvPr id="19458" name="Picture 2" descr="E:\CengageBook\FiguresForStudentTotes\Clements 1e JPG_files\ch02\87046-02-0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115" y="4797152"/>
            <a:ext cx="7646781" cy="14578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51520" y="548680"/>
            <a:ext cx="7920881" cy="2031325"/>
          </a:xfrm>
          <a:prstGeom prst="rect">
            <a:avLst/>
          </a:prstGeom>
          <a:noFill/>
        </p:spPr>
        <p:txBody>
          <a:bodyPr wrap="square" rtlCol="0">
            <a:spAutoFit/>
          </a:bodyPr>
          <a:lstStyle/>
          <a:p>
            <a:pPr algn="ctr"/>
            <a:r>
              <a:rPr lang="en-GB" b="1" dirty="0" smtClean="0"/>
              <a:t>Derived Gates NOR, NAND, Exclusive OR</a:t>
            </a:r>
            <a:endParaRPr lang="en-US" sz="800" b="1" dirty="0"/>
          </a:p>
          <a:p>
            <a:r>
              <a:rPr lang="en-US" sz="800" b="1" dirty="0"/>
              <a:t> </a:t>
            </a:r>
          </a:p>
          <a:p>
            <a:r>
              <a:rPr lang="en-GB" dirty="0" smtClean="0"/>
              <a:t>Three gates can be derived from basic gates. These are used extensively in digital circuits and have their own symbols.</a:t>
            </a:r>
          </a:p>
          <a:p>
            <a:endParaRPr lang="en-GB" sz="1000" dirty="0"/>
          </a:p>
          <a:p>
            <a:r>
              <a:rPr lang="en-GB" dirty="0" smtClean="0"/>
              <a:t>A NAND gate is an AND followed by and invertor and a NOR gate is an OR followed by an invertor. An XOR gate is an OR gate whose output is true only if one input is true.</a:t>
            </a:r>
            <a:endParaRPr lang="en-US" dirty="0"/>
          </a:p>
        </p:txBody>
      </p:sp>
      <p:pic>
        <p:nvPicPr>
          <p:cNvPr id="19459" name="Picture 3" descr="E:\CengageBook\FiguresForStudentTotes\Clements 1e JPG_files\ch02\87046-tb02-01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2" y="2708920"/>
            <a:ext cx="6739029" cy="1872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678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53</a:t>
            </a:fld>
            <a:endParaRPr lang="en-GB"/>
          </a:p>
        </p:txBody>
      </p:sp>
      <p:pic>
        <p:nvPicPr>
          <p:cNvPr id="20482" name="Picture 2" descr="E:\CengageBook\FiguresForStudentTotes\Clements 1e JPG_files\ch02\87046-02-0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140968"/>
            <a:ext cx="7663668" cy="28083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95536" y="685585"/>
            <a:ext cx="7632849" cy="2154436"/>
          </a:xfrm>
          <a:prstGeom prst="rect">
            <a:avLst/>
          </a:prstGeom>
          <a:noFill/>
        </p:spPr>
        <p:txBody>
          <a:bodyPr wrap="square" rtlCol="0">
            <a:spAutoFit/>
          </a:bodyPr>
          <a:lstStyle/>
          <a:p>
            <a:pPr algn="ctr"/>
            <a:r>
              <a:rPr lang="en-GB" b="1" dirty="0" smtClean="0"/>
              <a:t>Exclusive OR</a:t>
            </a:r>
            <a:endParaRPr lang="en-US" sz="800" b="1" dirty="0"/>
          </a:p>
          <a:p>
            <a:r>
              <a:rPr lang="en-US" sz="800" b="1" dirty="0"/>
              <a:t> </a:t>
            </a:r>
          </a:p>
          <a:p>
            <a:r>
              <a:rPr lang="en-US" dirty="0"/>
              <a:t>The Exclusive OR function </a:t>
            </a:r>
            <a:r>
              <a:rPr lang="en-US" dirty="0" smtClean="0"/>
              <a:t>is written </a:t>
            </a:r>
            <a:r>
              <a:rPr lang="en-US" dirty="0"/>
              <a:t>XOR or EOR and uses the symbol </a:t>
            </a:r>
            <a:r>
              <a:rPr lang="en-US" dirty="0">
                <a:sym typeface="Symbol"/>
              </a:rPr>
              <a:t></a:t>
            </a:r>
            <a:r>
              <a:rPr lang="en-US" dirty="0"/>
              <a:t> (e.g., C = A</a:t>
            </a:r>
            <a:r>
              <a:rPr lang="en-US" dirty="0">
                <a:sym typeface="Symbol"/>
              </a:rPr>
              <a:t></a:t>
            </a:r>
            <a:r>
              <a:rPr lang="en-US" dirty="0"/>
              <a:t>B). </a:t>
            </a:r>
            <a:endParaRPr lang="en-US" dirty="0" smtClean="0"/>
          </a:p>
          <a:p>
            <a:endParaRPr lang="en-US" dirty="0"/>
          </a:p>
          <a:p>
            <a:r>
              <a:rPr lang="en-US" dirty="0" smtClean="0"/>
              <a:t>An </a:t>
            </a:r>
            <a:r>
              <a:rPr lang="en-US" dirty="0"/>
              <a:t>XOR gate can be constructed from two inverters, two AND gates and an OR gate, as Figure </a:t>
            </a:r>
            <a:r>
              <a:rPr lang="en-US" dirty="0" smtClean="0"/>
              <a:t>2.20 demonstrates.   </a:t>
            </a:r>
            <a:r>
              <a:rPr lang="en-US" dirty="0"/>
              <a:t>A</a:t>
            </a:r>
            <a:r>
              <a:rPr lang="en-US" dirty="0">
                <a:sym typeface="Symbol"/>
              </a:rPr>
              <a:t></a:t>
            </a:r>
            <a:r>
              <a:rPr lang="en-US" dirty="0"/>
              <a:t>B = A</a:t>
            </a:r>
            <a:r>
              <a:rPr lang="en-US" dirty="0">
                <a:sym typeface="Symbol"/>
              </a:rPr>
              <a:t></a:t>
            </a:r>
            <a:r>
              <a:rPr lang="en-US" dirty="0" smtClean="0"/>
              <a:t>B</a:t>
            </a:r>
            <a:r>
              <a:rPr lang="en-US" dirty="0" smtClean="0">
                <a:solidFill>
                  <a:srgbClr val="FF0000"/>
                </a:solidFill>
              </a:rPr>
              <a:t>*</a:t>
            </a:r>
            <a:r>
              <a:rPr lang="en-US" dirty="0" smtClean="0"/>
              <a:t> </a:t>
            </a:r>
            <a:r>
              <a:rPr lang="en-US" dirty="0"/>
              <a:t>+ </a:t>
            </a:r>
            <a:r>
              <a:rPr lang="en-US" dirty="0" smtClean="0"/>
              <a:t>A</a:t>
            </a:r>
            <a:r>
              <a:rPr lang="en-US" dirty="0">
                <a:solidFill>
                  <a:srgbClr val="FF0000"/>
                </a:solidFill>
              </a:rPr>
              <a:t> * </a:t>
            </a:r>
            <a:r>
              <a:rPr lang="en-US" dirty="0" smtClean="0">
                <a:sym typeface="Symbol"/>
              </a:rPr>
              <a:t></a:t>
            </a:r>
            <a:r>
              <a:rPr lang="en-US" dirty="0"/>
              <a:t>B.</a:t>
            </a:r>
          </a:p>
          <a:p>
            <a:endParaRPr lang="en-US" dirty="0"/>
          </a:p>
        </p:txBody>
      </p:sp>
    </p:spTree>
    <p:extLst>
      <p:ext uri="{BB962C8B-B14F-4D97-AF65-F5344CB8AC3E}">
        <p14:creationId xmlns:p14="http://schemas.microsoft.com/office/powerpoint/2010/main" val="1357381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54</a:t>
            </a:fld>
            <a:endParaRPr lang="en-GB"/>
          </a:p>
        </p:txBody>
      </p:sp>
      <p:sp>
        <p:nvSpPr>
          <p:cNvPr id="7" name="TextBox 6"/>
          <p:cNvSpPr txBox="1"/>
          <p:nvPr/>
        </p:nvSpPr>
        <p:spPr>
          <a:xfrm>
            <a:off x="539552" y="404664"/>
            <a:ext cx="7632849" cy="3293209"/>
          </a:xfrm>
          <a:prstGeom prst="rect">
            <a:avLst/>
          </a:prstGeom>
          <a:noFill/>
        </p:spPr>
        <p:txBody>
          <a:bodyPr wrap="square" rtlCol="0">
            <a:spAutoFit/>
          </a:bodyPr>
          <a:lstStyle/>
          <a:p>
            <a:pPr algn="ctr"/>
            <a:r>
              <a:rPr lang="en-US" b="1" dirty="0" smtClean="0"/>
              <a:t>Example of a digital circuit</a:t>
            </a:r>
            <a:endParaRPr lang="en-US" sz="800" b="1" dirty="0"/>
          </a:p>
          <a:p>
            <a:endParaRPr lang="en-GB" sz="1000" dirty="0" smtClean="0"/>
          </a:p>
          <a:p>
            <a:r>
              <a:rPr lang="en-US" dirty="0"/>
              <a:t>Figure </a:t>
            </a:r>
            <a:r>
              <a:rPr lang="en-US" dirty="0" smtClean="0"/>
              <a:t>2.21 </a:t>
            </a:r>
            <a:r>
              <a:rPr lang="en-US" dirty="0"/>
              <a:t>describes a circuit with four gates, labeled G1, G2, G3 and G4. Lines that cross each other </a:t>
            </a:r>
            <a:r>
              <a:rPr lang="en-US" i="1" dirty="0" smtClean="0"/>
              <a:t>without </a:t>
            </a:r>
            <a:r>
              <a:rPr lang="en-US" i="1" dirty="0"/>
              <a:t>a dot</a:t>
            </a:r>
            <a:r>
              <a:rPr lang="en-US" dirty="0"/>
              <a:t> at their intersection are not connected together—lines that meet at a dot are connected. This circuit has three inputs A, B, and X, and an output C. It also has three intermediate logical </a:t>
            </a:r>
            <a:r>
              <a:rPr lang="en-US" dirty="0" smtClean="0"/>
              <a:t>values  </a:t>
            </a:r>
            <a:r>
              <a:rPr lang="en-US" dirty="0"/>
              <a:t>labeled P, Q, and </a:t>
            </a:r>
            <a:r>
              <a:rPr lang="en-US" dirty="0" smtClean="0"/>
              <a:t>R. </a:t>
            </a:r>
          </a:p>
          <a:p>
            <a:endParaRPr lang="en-US" dirty="0"/>
          </a:p>
          <a:p>
            <a:r>
              <a:rPr lang="en-US" dirty="0" smtClean="0"/>
              <a:t>We </a:t>
            </a:r>
            <a:r>
              <a:rPr lang="en-US" dirty="0"/>
              <a:t>can treat a gate as a </a:t>
            </a:r>
            <a:r>
              <a:rPr lang="en-US" i="1" dirty="0"/>
              <a:t>processor</a:t>
            </a:r>
            <a:r>
              <a:rPr lang="en-US" dirty="0"/>
              <a:t> that operates on its inputs according to its logical function; for example, the inputs to AND gate G3 are P and X, and its output is P</a:t>
            </a:r>
            <a:r>
              <a:rPr lang="en-US" dirty="0">
                <a:sym typeface="Symbol"/>
              </a:rPr>
              <a:t></a:t>
            </a:r>
            <a:r>
              <a:rPr lang="en-US" dirty="0"/>
              <a:t>X. Because P = A + B, the output of G3 is (A + B)</a:t>
            </a:r>
            <a:r>
              <a:rPr lang="en-US" dirty="0">
                <a:sym typeface="Symbol"/>
              </a:rPr>
              <a:t></a:t>
            </a:r>
            <a:r>
              <a:rPr lang="en-US" dirty="0"/>
              <a:t>X. Similarly the output of gate G4 is R + Q, which is (A + B)</a:t>
            </a:r>
            <a:r>
              <a:rPr lang="en-US" dirty="0">
                <a:sym typeface="Symbol"/>
              </a:rPr>
              <a:t></a:t>
            </a:r>
            <a:r>
              <a:rPr lang="en-US" dirty="0"/>
              <a:t>X + A</a:t>
            </a:r>
            <a:r>
              <a:rPr lang="en-US" dirty="0">
                <a:sym typeface="Symbol"/>
              </a:rPr>
              <a:t></a:t>
            </a:r>
            <a:r>
              <a:rPr lang="en-US" dirty="0"/>
              <a:t>B</a:t>
            </a:r>
            <a:r>
              <a:rPr lang="en-US" dirty="0" smtClean="0"/>
              <a:t>.</a:t>
            </a:r>
            <a:endParaRPr lang="en-US" dirty="0"/>
          </a:p>
        </p:txBody>
      </p:sp>
      <p:pic>
        <p:nvPicPr>
          <p:cNvPr id="21506" name="Picture 2" descr="E:\CengageBook\FiguresForStudentTotes\Clements 1e JPG_files\ch02\87046-02-0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221088"/>
            <a:ext cx="6996386" cy="2157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629999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55</a:t>
            </a:fld>
            <a:endParaRPr lang="en-GB"/>
          </a:p>
        </p:txBody>
      </p:sp>
      <p:sp>
        <p:nvSpPr>
          <p:cNvPr id="7" name="TextBox 6"/>
          <p:cNvSpPr txBox="1"/>
          <p:nvPr/>
        </p:nvSpPr>
        <p:spPr>
          <a:xfrm>
            <a:off x="539552" y="332656"/>
            <a:ext cx="7632849" cy="1077218"/>
          </a:xfrm>
          <a:prstGeom prst="rect">
            <a:avLst/>
          </a:prstGeom>
          <a:noFill/>
        </p:spPr>
        <p:txBody>
          <a:bodyPr wrap="square" rtlCol="0">
            <a:spAutoFit/>
          </a:bodyPr>
          <a:lstStyle/>
          <a:p>
            <a:pPr algn="ctr"/>
            <a:r>
              <a:rPr lang="en-US" b="1" dirty="0" smtClean="0"/>
              <a:t>Example of a digital circuit</a:t>
            </a:r>
            <a:endParaRPr lang="en-US" sz="800" b="1" dirty="0"/>
          </a:p>
          <a:p>
            <a:endParaRPr lang="en-GB" sz="1000" dirty="0" smtClean="0"/>
          </a:p>
          <a:p>
            <a:r>
              <a:rPr lang="en-US" dirty="0" smtClean="0"/>
              <a:t>Table 2.12 gives the truth table for Figure 2.21. Note that the output corresponds to the carry out of a 3-bit adder.</a:t>
            </a:r>
            <a:endParaRPr lang="en-US" dirty="0"/>
          </a:p>
        </p:txBody>
      </p:sp>
      <p:pic>
        <p:nvPicPr>
          <p:cNvPr id="21506" name="Picture 2" descr="E:\CengageBook\FiguresForStudentTotes\Clements 1e JPG_files\ch02\87046-02-0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746" y="4295949"/>
            <a:ext cx="6996386" cy="2157387"/>
          </a:xfrm>
          <a:prstGeom prst="rect">
            <a:avLst/>
          </a:prstGeom>
          <a:noFill/>
          <a:extLst>
            <a:ext uri="{909E8E84-426E-40DD-AFC4-6F175D3DCCD1}">
              <a14:hiddenFill xmlns:a14="http://schemas.microsoft.com/office/drawing/2010/main">
                <a:solidFill>
                  <a:srgbClr val="FFFFFF"/>
                </a:solidFill>
              </a14:hiddenFill>
            </a:ext>
          </a:extLst>
        </p:spPr>
      </p:pic>
      <p:pic>
        <p:nvPicPr>
          <p:cNvPr id="131074" name="Picture 2" descr="E:\CengageBook\FiguresForStudentTotes\Clements 1e JPG_files\ch02\87046-tb02-0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547029"/>
            <a:ext cx="5904656" cy="2602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7975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56</a:t>
            </a:fld>
            <a:endParaRPr lang="en-GB"/>
          </a:p>
        </p:txBody>
      </p:sp>
      <p:sp>
        <p:nvSpPr>
          <p:cNvPr id="9" name="Text Box 657"/>
          <p:cNvSpPr txBox="1">
            <a:spLocks noChangeArrowheads="1"/>
          </p:cNvSpPr>
          <p:nvPr/>
        </p:nvSpPr>
        <p:spPr bwMode="auto">
          <a:xfrm>
            <a:off x="395536" y="764704"/>
            <a:ext cx="7560840" cy="5040560"/>
          </a:xfrm>
          <a:prstGeom prst="rect">
            <a:avLst/>
          </a:prstGeom>
          <a:solidFill>
            <a:schemeClr val="accent1">
              <a:lumMod val="20000"/>
              <a:lumOff val="80000"/>
            </a:schemeClr>
          </a:solidFill>
          <a:ln w="9525">
            <a:solidFill>
              <a:srgbClr val="000000"/>
            </a:solidFill>
            <a:miter lim="800000"/>
            <a:headEnd/>
            <a:tailEnd/>
          </a:ln>
        </p:spPr>
        <p:txBody>
          <a:bodyPr rot="0" vert="horz" wrap="square" lIns="91440" tIns="45720" rIns="91440" bIns="45720" anchor="t" anchorCtr="0" upright="1">
            <a:noAutofit/>
          </a:bodyPr>
          <a:lstStyle/>
          <a:p>
            <a:pPr marL="0" marR="0" algn="ctr">
              <a:spcBef>
                <a:spcPts val="0"/>
              </a:spcBef>
              <a:spcAft>
                <a:spcPts val="0"/>
              </a:spcAft>
            </a:pPr>
            <a:r>
              <a:rPr lang="en-US" b="1" dirty="0">
                <a:solidFill>
                  <a:schemeClr val="bg1"/>
                </a:solidFill>
                <a:effectLst/>
                <a:latin typeface="Arial"/>
                <a:ea typeface="Times New Roman"/>
                <a:cs typeface="Times New Roman"/>
              </a:rPr>
              <a:t>Inversion Bubbles </a:t>
            </a:r>
            <a:endParaRPr lang="en-US" sz="2000" dirty="0">
              <a:solidFill>
                <a:schemeClr val="bg1"/>
              </a:solidFill>
              <a:effectLst/>
              <a:latin typeface="Times New Roman"/>
              <a:ea typeface="Times New Roman"/>
            </a:endParaRPr>
          </a:p>
          <a:p>
            <a:pPr marL="0" marR="0">
              <a:spcBef>
                <a:spcPts val="0"/>
              </a:spcBef>
              <a:spcAft>
                <a:spcPts val="0"/>
              </a:spcAft>
            </a:pPr>
            <a:r>
              <a:rPr lang="en-US" dirty="0">
                <a:solidFill>
                  <a:schemeClr val="bg1"/>
                </a:solidFill>
                <a:effectLst/>
                <a:latin typeface="Times New Roman"/>
                <a:ea typeface="Times New Roman"/>
              </a:rPr>
              <a:t> </a:t>
            </a:r>
            <a:endParaRPr lang="en-US" sz="2000" dirty="0">
              <a:solidFill>
                <a:schemeClr val="bg1"/>
              </a:solidFill>
              <a:effectLst/>
              <a:latin typeface="Times New Roman"/>
              <a:ea typeface="Times New Roman"/>
            </a:endParaRPr>
          </a:p>
          <a:p>
            <a:pPr marL="0" marR="0" algn="just">
              <a:spcBef>
                <a:spcPts val="0"/>
              </a:spcBef>
              <a:spcAft>
                <a:spcPts val="0"/>
              </a:spcAft>
            </a:pPr>
            <a:r>
              <a:rPr lang="en-US" dirty="0">
                <a:solidFill>
                  <a:schemeClr val="bg1"/>
                </a:solidFill>
                <a:effectLst/>
                <a:latin typeface="Arial"/>
                <a:ea typeface="Times New Roman"/>
              </a:rPr>
              <a:t>By convention, invertors are often omitted from circuit diagrams and bubble notation is used. </a:t>
            </a:r>
            <a:endParaRPr lang="en-US" dirty="0" smtClean="0">
              <a:solidFill>
                <a:schemeClr val="bg1"/>
              </a:solidFill>
              <a:effectLst/>
              <a:latin typeface="Arial"/>
              <a:ea typeface="Times New Roman"/>
            </a:endParaRPr>
          </a:p>
          <a:p>
            <a:pPr marL="0" marR="0" algn="just">
              <a:spcBef>
                <a:spcPts val="0"/>
              </a:spcBef>
              <a:spcAft>
                <a:spcPts val="0"/>
              </a:spcAft>
            </a:pPr>
            <a:endParaRPr lang="en-US" dirty="0">
              <a:solidFill>
                <a:schemeClr val="bg1"/>
              </a:solidFill>
              <a:latin typeface="Arial"/>
              <a:ea typeface="Times New Roman"/>
            </a:endParaRPr>
          </a:p>
          <a:p>
            <a:pPr marL="0" marR="0" algn="just">
              <a:spcBef>
                <a:spcPts val="0"/>
              </a:spcBef>
              <a:spcAft>
                <a:spcPts val="0"/>
              </a:spcAft>
            </a:pPr>
            <a:r>
              <a:rPr lang="en-US" dirty="0" smtClean="0">
                <a:solidFill>
                  <a:schemeClr val="bg1"/>
                </a:solidFill>
                <a:effectLst/>
                <a:latin typeface="Arial"/>
                <a:ea typeface="Times New Roman"/>
              </a:rPr>
              <a:t>A </a:t>
            </a:r>
            <a:r>
              <a:rPr lang="en-US" dirty="0">
                <a:solidFill>
                  <a:schemeClr val="bg1"/>
                </a:solidFill>
                <a:effectLst/>
                <a:latin typeface="Arial"/>
                <a:ea typeface="Times New Roman"/>
              </a:rPr>
              <a:t>small bubble is placed at a gate’s input to indicate inversion. </a:t>
            </a:r>
            <a:endParaRPr lang="en-US" dirty="0" smtClean="0">
              <a:solidFill>
                <a:schemeClr val="bg1"/>
              </a:solidFill>
              <a:effectLst/>
              <a:latin typeface="Arial"/>
              <a:ea typeface="Times New Roman"/>
            </a:endParaRPr>
          </a:p>
          <a:p>
            <a:pPr marL="0" marR="0" algn="just">
              <a:spcBef>
                <a:spcPts val="0"/>
              </a:spcBef>
              <a:spcAft>
                <a:spcPts val="0"/>
              </a:spcAft>
            </a:pPr>
            <a:endParaRPr lang="en-US" dirty="0">
              <a:solidFill>
                <a:schemeClr val="bg1"/>
              </a:solidFill>
              <a:latin typeface="Arial"/>
              <a:ea typeface="Times New Roman"/>
            </a:endParaRPr>
          </a:p>
          <a:p>
            <a:pPr marL="0" marR="0" algn="just">
              <a:spcBef>
                <a:spcPts val="0"/>
              </a:spcBef>
              <a:spcAft>
                <a:spcPts val="0"/>
              </a:spcAft>
            </a:pPr>
            <a:r>
              <a:rPr lang="en-US" dirty="0" smtClean="0">
                <a:solidFill>
                  <a:schemeClr val="bg1"/>
                </a:solidFill>
                <a:effectLst/>
                <a:latin typeface="Arial"/>
                <a:ea typeface="Times New Roman"/>
              </a:rPr>
              <a:t>In </a:t>
            </a:r>
            <a:r>
              <a:rPr lang="en-US" dirty="0">
                <a:solidFill>
                  <a:schemeClr val="bg1"/>
                </a:solidFill>
                <a:effectLst/>
                <a:latin typeface="Arial"/>
                <a:ea typeface="Times New Roman"/>
              </a:rPr>
              <a:t>the circuit below, the two AND gates form the produce of NOT A AND B, and A AND NOT B.</a:t>
            </a:r>
            <a:endParaRPr lang="en-US" sz="2000" dirty="0">
              <a:solidFill>
                <a:schemeClr val="bg1"/>
              </a:solidFill>
              <a:effectLst/>
              <a:latin typeface="Times New Roman"/>
              <a:ea typeface="Times New Roman"/>
            </a:endParaRPr>
          </a:p>
          <a:p>
            <a:pPr marL="0" marR="0" algn="just">
              <a:spcBef>
                <a:spcPts val="0"/>
              </a:spcBef>
              <a:spcAft>
                <a:spcPts val="0"/>
              </a:spcAft>
            </a:pPr>
            <a:r>
              <a:rPr lang="en-US" sz="900" i="1" dirty="0">
                <a:effectLst/>
                <a:latin typeface="Arial"/>
                <a:ea typeface="Times New Roman"/>
              </a:rPr>
              <a:t> </a:t>
            </a:r>
            <a:endParaRPr lang="en-US" sz="1000" dirty="0">
              <a:effectLst/>
              <a:latin typeface="Times New Roman"/>
              <a:ea typeface="Times New Roman"/>
            </a:endParaRPr>
          </a:p>
          <a:p>
            <a:pPr marL="0" marR="0" algn="just">
              <a:spcBef>
                <a:spcPts val="0"/>
              </a:spcBef>
              <a:spcAft>
                <a:spcPts val="0"/>
              </a:spcAft>
            </a:pPr>
            <a:r>
              <a:rPr lang="en-US" sz="1000" dirty="0">
                <a:effectLst/>
                <a:latin typeface="Times New Roman"/>
                <a:ea typeface="Times New Roman"/>
              </a:rPr>
              <a:t> </a:t>
            </a:r>
          </a:p>
        </p:txBody>
      </p:sp>
      <p:pic>
        <p:nvPicPr>
          <p:cNvPr id="22531" name="Picture 3" descr="E:\CengageBook\FiguresForStudentTotes\Clements 1e JPG_files\ch02\87046-02-un0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728" y="3501008"/>
            <a:ext cx="6314528" cy="208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97338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57</a:t>
            </a:fld>
            <a:endParaRPr lang="en-GB"/>
          </a:p>
        </p:txBody>
      </p:sp>
      <p:pic>
        <p:nvPicPr>
          <p:cNvPr id="22530" name="Picture 2" descr="E:\CengageBook\FiguresForStudentTotes\Clements 1e JPG_files\ch02\87046-02-0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5856" y="4077072"/>
            <a:ext cx="4768523" cy="193636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10343" y="534012"/>
            <a:ext cx="8118648" cy="2031325"/>
          </a:xfrm>
          <a:prstGeom prst="rect">
            <a:avLst/>
          </a:prstGeom>
        </p:spPr>
        <p:txBody>
          <a:bodyPr wrap="square">
            <a:spAutoFit/>
          </a:bodyPr>
          <a:lstStyle/>
          <a:p>
            <a:pPr algn="ctr"/>
            <a:r>
              <a:rPr lang="en-US" b="1" dirty="0"/>
              <a:t>The Half Adder and Full Adder</a:t>
            </a:r>
            <a:endParaRPr lang="en-US" dirty="0"/>
          </a:p>
          <a:p>
            <a:r>
              <a:rPr lang="en-US" dirty="0"/>
              <a:t> </a:t>
            </a:r>
          </a:p>
          <a:p>
            <a:r>
              <a:rPr lang="en-US" dirty="0" smtClean="0"/>
              <a:t>Table 2.13 </a:t>
            </a:r>
            <a:r>
              <a:rPr lang="en-US" dirty="0"/>
              <a:t>gives the truth table of a </a:t>
            </a:r>
            <a:r>
              <a:rPr lang="en-US" i="1" dirty="0"/>
              <a:t>half adder</a:t>
            </a:r>
            <a:r>
              <a:rPr lang="en-US" dirty="0"/>
              <a:t> that adds bit A to bit B to </a:t>
            </a:r>
            <a:r>
              <a:rPr lang="en-US" dirty="0" smtClean="0"/>
              <a:t>get </a:t>
            </a:r>
            <a:r>
              <a:rPr lang="en-US" dirty="0"/>
              <a:t>a sum S and a </a:t>
            </a:r>
            <a:r>
              <a:rPr lang="en-US" dirty="0" smtClean="0"/>
              <a:t>carry.</a:t>
            </a:r>
          </a:p>
          <a:p>
            <a:endParaRPr lang="en-US" dirty="0"/>
          </a:p>
          <a:p>
            <a:r>
              <a:rPr lang="en-US" dirty="0" smtClean="0"/>
              <a:t>Figure 2.22 </a:t>
            </a:r>
            <a:r>
              <a:rPr lang="en-US" dirty="0"/>
              <a:t>shows the possible structure of a two-bit adder. The carry bit is generated by </a:t>
            </a:r>
            <a:r>
              <a:rPr lang="en-US" dirty="0" err="1"/>
              <a:t>ANDing</a:t>
            </a:r>
            <a:r>
              <a:rPr lang="en-US" dirty="0"/>
              <a:t> the two inputs.</a:t>
            </a:r>
          </a:p>
        </p:txBody>
      </p:sp>
      <p:pic>
        <p:nvPicPr>
          <p:cNvPr id="132100" name="Picture 4" descr="E:\CengageBook\FiguresForStudentTotes\Clements 1e JPG_files\ch02\87046-tb02-0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436" y="2619761"/>
            <a:ext cx="2843880" cy="2609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5990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58</a:t>
            </a:fld>
            <a:endParaRPr lang="en-GB"/>
          </a:p>
        </p:txBody>
      </p:sp>
      <p:sp>
        <p:nvSpPr>
          <p:cNvPr id="2" name="Rectangle 1"/>
          <p:cNvSpPr/>
          <p:nvPr/>
        </p:nvSpPr>
        <p:spPr>
          <a:xfrm>
            <a:off x="485800" y="540332"/>
            <a:ext cx="8118648" cy="923330"/>
          </a:xfrm>
          <a:prstGeom prst="rect">
            <a:avLst/>
          </a:prstGeom>
        </p:spPr>
        <p:txBody>
          <a:bodyPr wrap="square">
            <a:spAutoFit/>
          </a:bodyPr>
          <a:lstStyle/>
          <a:p>
            <a:pPr algn="ctr"/>
            <a:r>
              <a:rPr lang="en-US" b="1" dirty="0" smtClean="0"/>
              <a:t>Full Adder Circuit</a:t>
            </a:r>
            <a:endParaRPr lang="en-US" dirty="0"/>
          </a:p>
          <a:p>
            <a:r>
              <a:rPr lang="en-US" dirty="0"/>
              <a:t> </a:t>
            </a:r>
          </a:p>
          <a:p>
            <a:r>
              <a:rPr lang="en-US" dirty="0" smtClean="0"/>
              <a:t>Figure 2.3 gives </a:t>
            </a:r>
            <a:r>
              <a:rPr lang="en-US" dirty="0"/>
              <a:t>the </a:t>
            </a:r>
            <a:r>
              <a:rPr lang="en-US" dirty="0" smtClean="0"/>
              <a:t>possible circuit of a one-bit full adder. </a:t>
            </a:r>
            <a:endParaRPr lang="en-US" dirty="0"/>
          </a:p>
        </p:txBody>
      </p:sp>
      <p:pic>
        <p:nvPicPr>
          <p:cNvPr id="8" name="Picture 2" descr="E:\CengageBook\FiguresForStudentTotes\Clements 1e JPG_files\ch02\87046-02-02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204864"/>
            <a:ext cx="8145457"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35765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59</a:t>
            </a:fld>
            <a:endParaRPr lang="en-GB"/>
          </a:p>
        </p:txBody>
      </p:sp>
      <p:sp>
        <p:nvSpPr>
          <p:cNvPr id="7" name="Text Box 657"/>
          <p:cNvSpPr txBox="1">
            <a:spLocks noChangeArrowheads="1"/>
          </p:cNvSpPr>
          <p:nvPr/>
        </p:nvSpPr>
        <p:spPr bwMode="auto">
          <a:xfrm>
            <a:off x="323528" y="476672"/>
            <a:ext cx="7776864" cy="5904656"/>
          </a:xfrm>
          <a:prstGeom prst="rect">
            <a:avLst/>
          </a:prstGeom>
          <a:solidFill>
            <a:schemeClr val="accent1">
              <a:lumMod val="20000"/>
              <a:lumOff val="80000"/>
            </a:schemeClr>
          </a:solidFill>
          <a:ln w="9525">
            <a:solidFill>
              <a:srgbClr val="000000"/>
            </a:solidFill>
            <a:miter lim="800000"/>
            <a:headEnd/>
            <a:tailEnd/>
          </a:ln>
        </p:spPr>
        <p:txBody>
          <a:bodyPr rot="0" vert="horz" wrap="square" lIns="91440" tIns="45720" rIns="91440" bIns="45720" anchor="t" anchorCtr="0" upright="1">
            <a:noAutofit/>
          </a:bodyPr>
          <a:lstStyle/>
          <a:p>
            <a:pPr marL="0" marR="0" algn="ctr">
              <a:spcBef>
                <a:spcPts val="0"/>
              </a:spcBef>
              <a:spcAft>
                <a:spcPts val="0"/>
              </a:spcAft>
            </a:pPr>
            <a:r>
              <a:rPr lang="en-US" sz="1600" b="1" dirty="0">
                <a:solidFill>
                  <a:schemeClr val="bg1"/>
                </a:solidFill>
                <a:effectLst/>
                <a:latin typeface="Arial"/>
                <a:ea typeface="Times New Roman"/>
                <a:cs typeface="Times New Roman"/>
              </a:rPr>
              <a:t>One Bit of an ALU </a:t>
            </a:r>
            <a:endParaRPr lang="en-US" sz="1600" dirty="0">
              <a:solidFill>
                <a:schemeClr val="bg1"/>
              </a:solidFill>
              <a:effectLst/>
              <a:latin typeface="Times New Roman"/>
              <a:ea typeface="Times New Roman"/>
            </a:endParaRPr>
          </a:p>
          <a:p>
            <a:pPr marL="0" marR="0">
              <a:spcBef>
                <a:spcPts val="0"/>
              </a:spcBef>
              <a:spcAft>
                <a:spcPts val="0"/>
              </a:spcAft>
            </a:pPr>
            <a:r>
              <a:rPr lang="en-US" sz="1600" dirty="0">
                <a:solidFill>
                  <a:schemeClr val="bg1"/>
                </a:solidFill>
                <a:effectLst/>
                <a:latin typeface="Times New Roman"/>
                <a:ea typeface="Times New Roman"/>
              </a:rPr>
              <a:t> </a:t>
            </a:r>
          </a:p>
          <a:p>
            <a:pPr marL="0" marR="0" algn="just">
              <a:spcBef>
                <a:spcPts val="0"/>
              </a:spcBef>
              <a:spcAft>
                <a:spcPts val="0"/>
              </a:spcAft>
              <a:tabLst>
                <a:tab pos="285750" algn="l"/>
              </a:tabLst>
            </a:pPr>
            <a:r>
              <a:rPr lang="en-US" sz="1600" dirty="0" smtClean="0">
                <a:solidFill>
                  <a:schemeClr val="bg1"/>
                </a:solidFill>
                <a:effectLst/>
                <a:latin typeface="Arial"/>
                <a:ea typeface="Times New Roman"/>
              </a:rPr>
              <a:t>This </a:t>
            </a:r>
            <a:r>
              <a:rPr lang="en-US" sz="1600" dirty="0">
                <a:solidFill>
                  <a:schemeClr val="bg1"/>
                </a:solidFill>
                <a:effectLst/>
                <a:latin typeface="Arial"/>
                <a:ea typeface="Times New Roman"/>
              </a:rPr>
              <a:t>diagram </a:t>
            </a:r>
            <a:r>
              <a:rPr lang="en-US" sz="1600" dirty="0" smtClean="0">
                <a:solidFill>
                  <a:schemeClr val="bg1"/>
                </a:solidFill>
                <a:effectLst/>
                <a:latin typeface="Arial"/>
                <a:ea typeface="Times New Roman"/>
              </a:rPr>
              <a:t>describes </a:t>
            </a:r>
            <a:r>
              <a:rPr lang="en-US" sz="1600" dirty="0">
                <a:solidFill>
                  <a:schemeClr val="bg1"/>
                </a:solidFill>
                <a:effectLst/>
                <a:latin typeface="Arial"/>
                <a:ea typeface="Times New Roman"/>
              </a:rPr>
              <a:t>one bit of a </a:t>
            </a:r>
            <a:r>
              <a:rPr lang="en-US" sz="1600" dirty="0" smtClean="0">
                <a:solidFill>
                  <a:schemeClr val="bg1"/>
                </a:solidFill>
                <a:effectLst/>
                <a:latin typeface="Arial"/>
                <a:ea typeface="Times New Roman"/>
              </a:rPr>
              <a:t>primitive </a:t>
            </a:r>
            <a:r>
              <a:rPr lang="en-US" sz="1600" dirty="0">
                <a:solidFill>
                  <a:schemeClr val="bg1"/>
                </a:solidFill>
                <a:effectLst/>
                <a:latin typeface="Arial"/>
                <a:ea typeface="Times New Roman"/>
              </a:rPr>
              <a:t>ALU that can perform five operations on </a:t>
            </a:r>
            <a:r>
              <a:rPr lang="en-US" sz="1600" dirty="0" smtClean="0">
                <a:solidFill>
                  <a:schemeClr val="bg1"/>
                </a:solidFill>
                <a:effectLst/>
                <a:latin typeface="Arial"/>
                <a:ea typeface="Times New Roman"/>
              </a:rPr>
              <a:t>bits </a:t>
            </a:r>
            <a:r>
              <a:rPr lang="en-US" sz="1600" dirty="0">
                <a:solidFill>
                  <a:schemeClr val="bg1"/>
                </a:solidFill>
                <a:effectLst/>
                <a:latin typeface="Arial"/>
                <a:ea typeface="Times New Roman"/>
              </a:rPr>
              <a:t>A and B (XOR, AND, OR NOT A and NOT B). The </a:t>
            </a:r>
            <a:r>
              <a:rPr lang="en-US" sz="1600" dirty="0" smtClean="0">
                <a:solidFill>
                  <a:schemeClr val="bg1"/>
                </a:solidFill>
                <a:effectLst/>
                <a:latin typeface="Arial"/>
                <a:ea typeface="Times New Roman"/>
              </a:rPr>
              <a:t>function </a:t>
            </a:r>
            <a:r>
              <a:rPr lang="en-US" sz="1600" dirty="0">
                <a:solidFill>
                  <a:schemeClr val="bg1"/>
                </a:solidFill>
                <a:effectLst/>
                <a:latin typeface="Arial"/>
                <a:ea typeface="Times New Roman"/>
              </a:rPr>
              <a:t>performed is determined by the three-bit control signal F</a:t>
            </a:r>
            <a:r>
              <a:rPr lang="en-US" sz="1600" baseline="-25000" dirty="0">
                <a:solidFill>
                  <a:schemeClr val="bg1"/>
                </a:solidFill>
                <a:effectLst/>
                <a:latin typeface="Arial"/>
                <a:ea typeface="Times New Roman"/>
              </a:rPr>
              <a:t>2</a:t>
            </a:r>
            <a:r>
              <a:rPr lang="en-US" sz="1600" dirty="0">
                <a:solidFill>
                  <a:schemeClr val="bg1"/>
                </a:solidFill>
                <a:effectLst/>
                <a:latin typeface="Arial"/>
                <a:ea typeface="Times New Roman"/>
              </a:rPr>
              <a:t>,F</a:t>
            </a:r>
            <a:r>
              <a:rPr lang="en-US" sz="1600" baseline="-25000" dirty="0">
                <a:solidFill>
                  <a:schemeClr val="bg1"/>
                </a:solidFill>
                <a:effectLst/>
                <a:latin typeface="Arial"/>
                <a:ea typeface="Times New Roman"/>
              </a:rPr>
              <a:t>1</a:t>
            </a:r>
            <a:r>
              <a:rPr lang="en-US" sz="1600" dirty="0">
                <a:solidFill>
                  <a:schemeClr val="bg1"/>
                </a:solidFill>
                <a:effectLst/>
                <a:latin typeface="Arial"/>
                <a:ea typeface="Times New Roman"/>
              </a:rPr>
              <a:t>,F</a:t>
            </a:r>
            <a:r>
              <a:rPr lang="en-US" sz="1600" baseline="-25000" dirty="0">
                <a:solidFill>
                  <a:schemeClr val="bg1"/>
                </a:solidFill>
                <a:effectLst/>
                <a:latin typeface="Arial"/>
                <a:ea typeface="Times New Roman"/>
              </a:rPr>
              <a:t>0</a:t>
            </a:r>
            <a:r>
              <a:rPr lang="en-US" sz="1600" dirty="0" smtClean="0">
                <a:solidFill>
                  <a:schemeClr val="bg1"/>
                </a:solidFill>
                <a:effectLst/>
                <a:latin typeface="Arial"/>
                <a:ea typeface="Times New Roman"/>
              </a:rPr>
              <a:t>.</a:t>
            </a:r>
          </a:p>
          <a:p>
            <a:pPr marL="0" marR="0" algn="just">
              <a:spcBef>
                <a:spcPts val="0"/>
              </a:spcBef>
              <a:spcAft>
                <a:spcPts val="0"/>
              </a:spcAft>
              <a:tabLst>
                <a:tab pos="285750" algn="l"/>
              </a:tabLst>
            </a:pPr>
            <a:endParaRPr lang="en-US" sz="1600" dirty="0">
              <a:solidFill>
                <a:schemeClr val="bg1"/>
              </a:solidFill>
              <a:effectLst/>
              <a:latin typeface="Times New Roman"/>
              <a:ea typeface="Times New Roman"/>
            </a:endParaRPr>
          </a:p>
          <a:p>
            <a:pPr marL="0" marR="0" algn="just">
              <a:spcBef>
                <a:spcPts val="0"/>
              </a:spcBef>
              <a:spcAft>
                <a:spcPts val="0"/>
              </a:spcAft>
              <a:tabLst>
                <a:tab pos="285750" algn="l"/>
              </a:tabLst>
            </a:pPr>
            <a:r>
              <a:rPr lang="en-US" sz="1600" dirty="0" smtClean="0">
                <a:solidFill>
                  <a:schemeClr val="bg1"/>
                </a:solidFill>
                <a:effectLst/>
                <a:latin typeface="Arial"/>
                <a:ea typeface="Times New Roman"/>
              </a:rPr>
              <a:t>The </a:t>
            </a:r>
            <a:r>
              <a:rPr lang="en-US" sz="1600" dirty="0">
                <a:solidFill>
                  <a:schemeClr val="bg1"/>
                </a:solidFill>
                <a:effectLst/>
                <a:latin typeface="Arial"/>
                <a:ea typeface="Times New Roman"/>
              </a:rPr>
              <a:t>five functions are generated by the five gates on the left. On the right, five AND gates </a:t>
            </a:r>
            <a:r>
              <a:rPr lang="en-US" sz="1600" dirty="0" smtClean="0">
                <a:solidFill>
                  <a:schemeClr val="bg1"/>
                </a:solidFill>
                <a:effectLst/>
                <a:latin typeface="Arial"/>
                <a:ea typeface="Times New Roman"/>
              </a:rPr>
              <a:t>gate </a:t>
            </a:r>
            <a:r>
              <a:rPr lang="en-US" sz="1600" dirty="0">
                <a:solidFill>
                  <a:schemeClr val="bg1"/>
                </a:solidFill>
                <a:effectLst/>
                <a:latin typeface="Arial"/>
                <a:ea typeface="Times New Roman"/>
              </a:rPr>
              <a:t>the selected function to </a:t>
            </a:r>
            <a:r>
              <a:rPr lang="en-US" sz="1600" dirty="0" smtClean="0">
                <a:solidFill>
                  <a:schemeClr val="bg1"/>
                </a:solidFill>
                <a:effectLst/>
                <a:latin typeface="Arial"/>
                <a:ea typeface="Times New Roman"/>
              </a:rPr>
              <a:t>the </a:t>
            </a:r>
            <a:r>
              <a:rPr lang="en-US" sz="1600" dirty="0">
                <a:solidFill>
                  <a:schemeClr val="bg1"/>
                </a:solidFill>
                <a:effectLst/>
                <a:latin typeface="Arial"/>
                <a:ea typeface="Times New Roman"/>
              </a:rPr>
              <a:t>output. The </a:t>
            </a:r>
            <a:r>
              <a:rPr lang="en-US" sz="1600" dirty="0" smtClean="0">
                <a:solidFill>
                  <a:schemeClr val="bg1"/>
                </a:solidFill>
                <a:effectLst/>
                <a:latin typeface="Arial"/>
                <a:ea typeface="Times New Roman"/>
              </a:rPr>
              <a:t>gates </a:t>
            </a:r>
            <a:r>
              <a:rPr lang="en-US" sz="1600" dirty="0">
                <a:solidFill>
                  <a:schemeClr val="bg1"/>
                </a:solidFill>
                <a:effectLst/>
                <a:latin typeface="Arial"/>
                <a:ea typeface="Times New Roman"/>
              </a:rPr>
              <a:t>along the bottom decode the function select input </a:t>
            </a:r>
            <a:r>
              <a:rPr lang="en-US" sz="1600" dirty="0" smtClean="0">
                <a:solidFill>
                  <a:schemeClr val="bg1"/>
                </a:solidFill>
                <a:effectLst/>
                <a:latin typeface="Arial"/>
                <a:ea typeface="Times New Roman"/>
              </a:rPr>
              <a:t>into </a:t>
            </a:r>
            <a:r>
              <a:rPr lang="en-US" sz="1600" dirty="0">
                <a:solidFill>
                  <a:schemeClr val="bg1"/>
                </a:solidFill>
                <a:effectLst/>
                <a:latin typeface="Arial"/>
                <a:ea typeface="Times New Roman"/>
              </a:rPr>
              <a:t>one-of-five </a:t>
            </a:r>
            <a:r>
              <a:rPr lang="en-US" sz="1600" dirty="0" smtClean="0">
                <a:solidFill>
                  <a:schemeClr val="bg1"/>
                </a:solidFill>
                <a:effectLst/>
                <a:latin typeface="Arial"/>
                <a:ea typeface="Times New Roman"/>
              </a:rPr>
              <a:t>to </a:t>
            </a:r>
            <a:r>
              <a:rPr lang="en-US" sz="1600" dirty="0">
                <a:solidFill>
                  <a:schemeClr val="bg1"/>
                </a:solidFill>
                <a:effectLst/>
                <a:latin typeface="Arial"/>
                <a:ea typeface="Times New Roman"/>
              </a:rPr>
              <a:t>gate the required function to the output. </a:t>
            </a:r>
            <a:r>
              <a:rPr lang="en-US" sz="900" dirty="0">
                <a:effectLst/>
                <a:latin typeface="Arial"/>
                <a:ea typeface="Times New Roman"/>
              </a:rPr>
              <a:t> </a:t>
            </a:r>
            <a:endParaRPr lang="en-US" sz="1000" dirty="0">
              <a:effectLst/>
              <a:latin typeface="Times New Roman"/>
              <a:ea typeface="Times New Roman"/>
            </a:endParaRPr>
          </a:p>
        </p:txBody>
      </p:sp>
      <p:pic>
        <p:nvPicPr>
          <p:cNvPr id="133123" name="Picture 3" descr="E:\CengageBook\FiguresForStudentTotes\Clements 1e JPG_files\ch02\87046-02-un00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5" y="2924944"/>
            <a:ext cx="4852133"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6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6</a:t>
            </a:fld>
            <a:endParaRPr lang="en-GB"/>
          </a:p>
        </p:txBody>
      </p:sp>
      <p:sp>
        <p:nvSpPr>
          <p:cNvPr id="7" name="TextBox 6"/>
          <p:cNvSpPr txBox="1"/>
          <p:nvPr/>
        </p:nvSpPr>
        <p:spPr>
          <a:xfrm>
            <a:off x="520582" y="404664"/>
            <a:ext cx="8064896" cy="5724644"/>
          </a:xfrm>
          <a:prstGeom prst="rect">
            <a:avLst/>
          </a:prstGeom>
          <a:noFill/>
        </p:spPr>
        <p:txBody>
          <a:bodyPr wrap="square" rtlCol="0">
            <a:spAutoFit/>
          </a:bodyPr>
          <a:lstStyle/>
          <a:p>
            <a:pPr algn="ctr"/>
            <a:r>
              <a:rPr lang="en-US" sz="2400" b="1" dirty="0" smtClean="0"/>
              <a:t>Numbers and Binary Arithmetic</a:t>
            </a:r>
            <a:endParaRPr lang="en-US" sz="2400" b="1" dirty="0"/>
          </a:p>
          <a:p>
            <a:endParaRPr lang="en-US" dirty="0" smtClean="0"/>
          </a:p>
          <a:p>
            <a:endParaRPr lang="en-GB" dirty="0" smtClean="0"/>
          </a:p>
          <a:p>
            <a:r>
              <a:rPr lang="en-GB" dirty="0" smtClean="0"/>
              <a:t>One of the great advances in European history was the step from Roman numerals to the Hindu-Arabic notation that we used today. </a:t>
            </a:r>
          </a:p>
          <a:p>
            <a:endParaRPr lang="en-GB" dirty="0"/>
          </a:p>
          <a:p>
            <a:r>
              <a:rPr lang="en-GB" dirty="0" smtClean="0"/>
              <a:t>Arithmetic is remarkably difficult using Roman numerals, but is far simpler using our positional notation system.</a:t>
            </a:r>
          </a:p>
          <a:p>
            <a:endParaRPr lang="en-GB" dirty="0"/>
          </a:p>
          <a:p>
            <a:r>
              <a:rPr lang="en-US" dirty="0"/>
              <a:t>In positional notation, the </a:t>
            </a:r>
            <a:r>
              <a:rPr lang="en-US" i="1" dirty="0"/>
              <a:t>n</a:t>
            </a:r>
            <a:r>
              <a:rPr lang="en-US" dirty="0"/>
              <a:t>-digit integer </a:t>
            </a:r>
            <a:r>
              <a:rPr lang="en-US" i="1" dirty="0"/>
              <a:t>N</a:t>
            </a:r>
            <a:r>
              <a:rPr lang="en-US" dirty="0"/>
              <a:t> is written as a sequence of digits in the form</a:t>
            </a:r>
          </a:p>
          <a:p>
            <a:r>
              <a:rPr lang="en-US" dirty="0"/>
              <a:t> </a:t>
            </a:r>
          </a:p>
          <a:p>
            <a:r>
              <a:rPr lang="en-US" dirty="0"/>
              <a:t>a</a:t>
            </a:r>
            <a:r>
              <a:rPr lang="en-US" baseline="-25000" dirty="0"/>
              <a:t>n-1</a:t>
            </a:r>
            <a:r>
              <a:rPr lang="en-US" dirty="0"/>
              <a:t> a</a:t>
            </a:r>
            <a:r>
              <a:rPr lang="en-US" baseline="-25000" dirty="0"/>
              <a:t>n-2</a:t>
            </a:r>
            <a:r>
              <a:rPr lang="en-US" dirty="0"/>
              <a:t> ... </a:t>
            </a:r>
            <a:r>
              <a:rPr lang="en-US" dirty="0" err="1"/>
              <a:t>a</a:t>
            </a:r>
            <a:r>
              <a:rPr lang="en-US" baseline="-25000" dirty="0" err="1"/>
              <a:t>i</a:t>
            </a:r>
            <a:r>
              <a:rPr lang="en-US" dirty="0"/>
              <a:t> … a</a:t>
            </a:r>
            <a:r>
              <a:rPr lang="en-US" baseline="-25000" dirty="0"/>
              <a:t>1</a:t>
            </a:r>
            <a:r>
              <a:rPr lang="en-US" dirty="0"/>
              <a:t> a</a:t>
            </a:r>
            <a:r>
              <a:rPr lang="en-US" baseline="-25000" dirty="0"/>
              <a:t>0</a:t>
            </a:r>
            <a:endParaRPr lang="en-US" dirty="0"/>
          </a:p>
          <a:p>
            <a:r>
              <a:rPr lang="en-US" dirty="0"/>
              <a:t> </a:t>
            </a:r>
          </a:p>
          <a:p>
            <a:r>
              <a:rPr lang="en-US" dirty="0"/>
              <a:t>The </a:t>
            </a:r>
            <a:r>
              <a:rPr lang="en-US" i="1" dirty="0" err="1"/>
              <a:t>a</a:t>
            </a:r>
            <a:r>
              <a:rPr lang="en-US" i="1" baseline="-25000" dirty="0" err="1"/>
              <a:t>i</a:t>
            </a:r>
            <a:r>
              <a:rPr lang="en-US" dirty="0" err="1"/>
              <a:t>s</a:t>
            </a:r>
            <a:r>
              <a:rPr lang="en-US" dirty="0"/>
              <a:t>  are </a:t>
            </a:r>
            <a:r>
              <a:rPr lang="en-US" i="1" dirty="0"/>
              <a:t>digits</a:t>
            </a:r>
            <a:r>
              <a:rPr lang="en-US" dirty="0"/>
              <a:t> that can take one of </a:t>
            </a:r>
            <a:r>
              <a:rPr lang="en-US" i="1" dirty="0"/>
              <a:t>b</a:t>
            </a:r>
            <a:r>
              <a:rPr lang="en-US" dirty="0"/>
              <a:t> values (where </a:t>
            </a:r>
            <a:r>
              <a:rPr lang="en-US" i="1" dirty="0"/>
              <a:t>b</a:t>
            </a:r>
            <a:r>
              <a:rPr lang="en-US" dirty="0"/>
              <a:t> is the base). For example, in base 10 we can write </a:t>
            </a:r>
            <a:r>
              <a:rPr lang="en-US" i="1" dirty="0"/>
              <a:t>N</a:t>
            </a:r>
            <a:r>
              <a:rPr lang="en-US" dirty="0"/>
              <a:t> = 278 = a</a:t>
            </a:r>
            <a:r>
              <a:rPr lang="en-US" baseline="-25000" dirty="0"/>
              <a:t>2</a:t>
            </a:r>
            <a:r>
              <a:rPr lang="en-US" dirty="0"/>
              <a:t> a</a:t>
            </a:r>
            <a:r>
              <a:rPr lang="en-US" baseline="-25000" dirty="0"/>
              <a:t>1</a:t>
            </a:r>
            <a:r>
              <a:rPr lang="en-US" dirty="0"/>
              <a:t> a</a:t>
            </a:r>
            <a:r>
              <a:rPr lang="en-US" baseline="-25000" dirty="0"/>
              <a:t>0</a:t>
            </a:r>
            <a:r>
              <a:rPr lang="en-US" dirty="0"/>
              <a:t>, where a</a:t>
            </a:r>
            <a:r>
              <a:rPr lang="en-US" baseline="-25000" dirty="0"/>
              <a:t>2</a:t>
            </a:r>
            <a:r>
              <a:rPr lang="en-US" dirty="0"/>
              <a:t> = 2, a</a:t>
            </a:r>
            <a:r>
              <a:rPr lang="en-US" baseline="-25000" dirty="0"/>
              <a:t>1</a:t>
            </a:r>
            <a:r>
              <a:rPr lang="en-US" dirty="0"/>
              <a:t> = 7, and a</a:t>
            </a:r>
            <a:r>
              <a:rPr lang="en-US" baseline="-25000" dirty="0"/>
              <a:t>0</a:t>
            </a:r>
            <a:r>
              <a:rPr lang="en-US" dirty="0"/>
              <a:t> = 8.</a:t>
            </a:r>
          </a:p>
          <a:p>
            <a:endParaRPr lang="en-GB" dirty="0" smtClean="0"/>
          </a:p>
          <a:p>
            <a:endParaRPr lang="en-GB" dirty="0"/>
          </a:p>
          <a:p>
            <a:endParaRPr lang="en-US" dirty="0"/>
          </a:p>
        </p:txBody>
      </p:sp>
    </p:spTree>
    <p:extLst>
      <p:ext uri="{BB962C8B-B14F-4D97-AF65-F5344CB8AC3E}">
        <p14:creationId xmlns:p14="http://schemas.microsoft.com/office/powerpoint/2010/main" val="166223295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60</a:t>
            </a:fld>
            <a:endParaRPr lang="en-GB"/>
          </a:p>
        </p:txBody>
      </p:sp>
      <p:pic>
        <p:nvPicPr>
          <p:cNvPr id="9" name="Picture 2" descr="E:\CengageBook\FiguresForStudentTotes\Clements 1e JPG_files\ch02\87046-02-0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845923"/>
            <a:ext cx="7128792" cy="337039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11560" y="818659"/>
            <a:ext cx="7704856" cy="1754326"/>
          </a:xfrm>
          <a:prstGeom prst="rect">
            <a:avLst/>
          </a:prstGeom>
        </p:spPr>
        <p:txBody>
          <a:bodyPr wrap="square">
            <a:spAutoFit/>
          </a:bodyPr>
          <a:lstStyle/>
          <a:p>
            <a:pPr algn="ctr"/>
            <a:r>
              <a:rPr lang="en-GB" b="1" dirty="0" smtClean="0"/>
              <a:t>Full Adder</a:t>
            </a:r>
          </a:p>
          <a:p>
            <a:endParaRPr lang="en-US" dirty="0"/>
          </a:p>
          <a:p>
            <a:r>
              <a:rPr lang="en-US" dirty="0" smtClean="0"/>
              <a:t>We </a:t>
            </a:r>
            <a:r>
              <a:rPr lang="en-US" dirty="0"/>
              <a:t>need </a:t>
            </a:r>
            <a:r>
              <a:rPr lang="en-US" i="1" dirty="0"/>
              <a:t>m</a:t>
            </a:r>
            <a:r>
              <a:rPr lang="en-US" dirty="0"/>
              <a:t> full adder circuits to add two </a:t>
            </a:r>
            <a:r>
              <a:rPr lang="en-US" i="1" dirty="0"/>
              <a:t>m</a:t>
            </a:r>
            <a:r>
              <a:rPr lang="en-US" dirty="0"/>
              <a:t>-bit words </a:t>
            </a:r>
            <a:r>
              <a:rPr lang="en-US" i="1" dirty="0"/>
              <a:t>in parallel</a:t>
            </a:r>
            <a:r>
              <a:rPr lang="en-US" dirty="0"/>
              <a:t> as Figure </a:t>
            </a:r>
            <a:r>
              <a:rPr lang="en-US" dirty="0" smtClean="0"/>
              <a:t>2.25 </a:t>
            </a:r>
            <a:r>
              <a:rPr lang="en-US" dirty="0"/>
              <a:t>demonstrates. Each of the </a:t>
            </a:r>
            <a:r>
              <a:rPr lang="en-US" i="1" dirty="0"/>
              <a:t>m</a:t>
            </a:r>
            <a:r>
              <a:rPr lang="en-US" dirty="0"/>
              <a:t> full adders adds bit </a:t>
            </a:r>
            <a:r>
              <a:rPr lang="en-US" i="1" dirty="0" err="1"/>
              <a:t>a</a:t>
            </a:r>
            <a:r>
              <a:rPr lang="en-US" i="1" baseline="-25000" dirty="0" err="1"/>
              <a:t>i</a:t>
            </a:r>
            <a:r>
              <a:rPr lang="en-US" dirty="0"/>
              <a:t> to bit </a:t>
            </a:r>
            <a:r>
              <a:rPr lang="en-US" i="1" dirty="0"/>
              <a:t>b</a:t>
            </a:r>
            <a:r>
              <a:rPr lang="en-US" i="1" baseline="-25000" dirty="0"/>
              <a:t>i</a:t>
            </a:r>
            <a:r>
              <a:rPr lang="en-US" dirty="0"/>
              <a:t>, together with a carry-in from the stage on its right, to produce a carry-out to the stage on its left. </a:t>
            </a:r>
            <a:endParaRPr lang="en-US" dirty="0" smtClean="0"/>
          </a:p>
          <a:p>
            <a:endParaRPr lang="en-US" dirty="0"/>
          </a:p>
        </p:txBody>
      </p:sp>
    </p:spTree>
    <p:extLst>
      <p:ext uri="{BB962C8B-B14F-4D97-AF65-F5344CB8AC3E}">
        <p14:creationId xmlns:p14="http://schemas.microsoft.com/office/powerpoint/2010/main" val="32021486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61</a:t>
            </a:fld>
            <a:endParaRPr lang="en-GB"/>
          </a:p>
        </p:txBody>
      </p:sp>
      <p:pic>
        <p:nvPicPr>
          <p:cNvPr id="9" name="Picture 2" descr="E:\CengageBook\FiguresForStudentTotes\Clements 1e JPG_files\ch02\87046-02-0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284984"/>
            <a:ext cx="6408712" cy="302994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95536" y="548680"/>
            <a:ext cx="7920880" cy="2308324"/>
          </a:xfrm>
          <a:prstGeom prst="rect">
            <a:avLst/>
          </a:prstGeom>
        </p:spPr>
        <p:txBody>
          <a:bodyPr wrap="square">
            <a:spAutoFit/>
          </a:bodyPr>
          <a:lstStyle/>
          <a:p>
            <a:r>
              <a:rPr lang="en-US" dirty="0" smtClean="0"/>
              <a:t>This </a:t>
            </a:r>
            <a:r>
              <a:rPr lang="en-US" dirty="0"/>
              <a:t>circuit is </a:t>
            </a:r>
            <a:r>
              <a:rPr lang="en-US" dirty="0" smtClean="0"/>
              <a:t>called </a:t>
            </a:r>
            <a:r>
              <a:rPr lang="en-US" dirty="0"/>
              <a:t>a parallel adder because all the bits of the two words to be added are presented to it at the same </a:t>
            </a:r>
            <a:r>
              <a:rPr lang="en-US" dirty="0" smtClean="0"/>
              <a:t>time. </a:t>
            </a:r>
          </a:p>
          <a:p>
            <a:endParaRPr lang="en-US" dirty="0"/>
          </a:p>
          <a:p>
            <a:r>
              <a:rPr lang="en-US" dirty="0" smtClean="0"/>
              <a:t>The circuit </a:t>
            </a:r>
            <a:r>
              <a:rPr lang="en-US" dirty="0"/>
              <a:t>is not truly parallel because bit </a:t>
            </a:r>
            <a:r>
              <a:rPr lang="en-US" dirty="0" err="1"/>
              <a:t>a</a:t>
            </a:r>
            <a:r>
              <a:rPr lang="en-US" baseline="-25000" dirty="0" err="1"/>
              <a:t>i</a:t>
            </a:r>
            <a:r>
              <a:rPr lang="en-US" dirty="0"/>
              <a:t> cannot be added to bit b</a:t>
            </a:r>
            <a:r>
              <a:rPr lang="en-US" baseline="-25000" dirty="0"/>
              <a:t>i</a:t>
            </a:r>
            <a:r>
              <a:rPr lang="en-US" dirty="0"/>
              <a:t> until the carry-in bit c</a:t>
            </a:r>
            <a:r>
              <a:rPr lang="en-US" baseline="-25000" dirty="0"/>
              <a:t>i-1</a:t>
            </a:r>
            <a:r>
              <a:rPr lang="en-US" dirty="0"/>
              <a:t> has been calculated by the previous stage. This is a </a:t>
            </a:r>
            <a:r>
              <a:rPr lang="en-US" i="1" dirty="0"/>
              <a:t>ripple through</a:t>
            </a:r>
            <a:r>
              <a:rPr lang="en-US" dirty="0"/>
              <a:t> adder because addition is not complete until </a:t>
            </a:r>
            <a:r>
              <a:rPr lang="en-US" dirty="0" smtClean="0"/>
              <a:t>the </a:t>
            </a:r>
            <a:r>
              <a:rPr lang="en-US" dirty="0"/>
              <a:t>carry bit has rippled through the </a:t>
            </a:r>
            <a:r>
              <a:rPr lang="en-US" dirty="0" smtClean="0"/>
              <a:t>circuit. </a:t>
            </a:r>
            <a:r>
              <a:rPr lang="en-US" dirty="0"/>
              <a:t>Real adders use high-speed </a:t>
            </a:r>
            <a:r>
              <a:rPr lang="en-US" i="1" dirty="0"/>
              <a:t>carry look ahead</a:t>
            </a:r>
            <a:r>
              <a:rPr lang="en-US" dirty="0"/>
              <a:t> circuits to generate carry bits more rapidly and speed addition.</a:t>
            </a:r>
          </a:p>
        </p:txBody>
      </p:sp>
    </p:spTree>
    <p:extLst>
      <p:ext uri="{BB962C8B-B14F-4D97-AF65-F5344CB8AC3E}">
        <p14:creationId xmlns:p14="http://schemas.microsoft.com/office/powerpoint/2010/main" val="16345283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62</a:t>
            </a:fld>
            <a:endParaRPr lang="en-GB"/>
          </a:p>
        </p:txBody>
      </p:sp>
      <p:pic>
        <p:nvPicPr>
          <p:cNvPr id="1026" name="Picture 2" descr="E:\CengageBook\CengageLectureNotesWebsite\Clements 1e JPG_files\ch02\87046-02-0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556792"/>
            <a:ext cx="8002959" cy="295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5556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63</a:t>
            </a:fld>
            <a:endParaRPr lang="en-GB"/>
          </a:p>
        </p:txBody>
      </p:sp>
      <p:sp>
        <p:nvSpPr>
          <p:cNvPr id="7" name="TextBox 6"/>
          <p:cNvSpPr txBox="1"/>
          <p:nvPr/>
        </p:nvSpPr>
        <p:spPr>
          <a:xfrm>
            <a:off x="838738" y="548680"/>
            <a:ext cx="7632849" cy="738664"/>
          </a:xfrm>
          <a:prstGeom prst="rect">
            <a:avLst/>
          </a:prstGeom>
          <a:noFill/>
        </p:spPr>
        <p:txBody>
          <a:bodyPr wrap="square" rtlCol="0">
            <a:spAutoFit/>
          </a:bodyPr>
          <a:lstStyle/>
          <a:p>
            <a:pPr algn="ctr"/>
            <a:r>
              <a:rPr lang="en-US" b="1" dirty="0" smtClean="0"/>
              <a:t>Full Adder/</a:t>
            </a:r>
            <a:r>
              <a:rPr lang="en-US" b="1" dirty="0" err="1" smtClean="0"/>
              <a:t>Subtractor</a:t>
            </a:r>
            <a:endParaRPr lang="en-US" sz="800" b="1" dirty="0"/>
          </a:p>
          <a:p>
            <a:r>
              <a:rPr lang="en-US" sz="800" b="1" dirty="0"/>
              <a:t> </a:t>
            </a:r>
          </a:p>
          <a:p>
            <a:endParaRPr lang="en-GB" sz="1600" dirty="0" smtClean="0"/>
          </a:p>
        </p:txBody>
      </p:sp>
      <p:pic>
        <p:nvPicPr>
          <p:cNvPr id="27650" name="Picture 2" descr="E:\CengageBook\FiguresForStudentTotes\Clements 1e JPG_files\ch02\87046-02-02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772816"/>
            <a:ext cx="7880294"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9399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64</a:t>
            </a:fld>
            <a:endParaRPr lang="en-GB"/>
          </a:p>
        </p:txBody>
      </p:sp>
      <p:pic>
        <p:nvPicPr>
          <p:cNvPr id="28674" name="Picture 2" descr="E:\CengageBook\FiguresForStudentTotes\Clements 1e JPG_files\ch02\87046-02-0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904" y="1844824"/>
            <a:ext cx="5441199" cy="461305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229004" y="508606"/>
            <a:ext cx="8087412" cy="1323439"/>
          </a:xfrm>
          <a:prstGeom prst="rect">
            <a:avLst/>
          </a:prstGeom>
        </p:spPr>
        <p:txBody>
          <a:bodyPr wrap="square">
            <a:spAutoFit/>
          </a:bodyPr>
          <a:lstStyle/>
          <a:p>
            <a:pPr algn="just"/>
            <a:r>
              <a:rPr lang="en-US" sz="1600" dirty="0" smtClean="0">
                <a:ea typeface="Times New Roman"/>
              </a:rPr>
              <a:t>Let’s </a:t>
            </a:r>
            <a:r>
              <a:rPr lang="en-US" sz="1600" dirty="0">
                <a:ea typeface="Times New Roman"/>
              </a:rPr>
              <a:t>look at some of the interesting things you can do with a few gates. </a:t>
            </a:r>
            <a:r>
              <a:rPr lang="en-US" sz="1600" dirty="0" smtClean="0">
                <a:ea typeface="Times New Roman"/>
              </a:rPr>
              <a:t>Figure </a:t>
            </a:r>
            <a:r>
              <a:rPr lang="en-US" sz="1600" dirty="0">
                <a:ea typeface="Times New Roman"/>
              </a:rPr>
              <a:t>2.29 has three inputs A, B, and C, and eight outputs Y0 to Y7. The three inverters generate the complements of the inputs A, B, and C. Each of the eight AND gates is connected to three of the six lines </a:t>
            </a:r>
            <a:r>
              <a:rPr lang="en-US" sz="1600" dirty="0" smtClean="0">
                <a:ea typeface="Times New Roman"/>
              </a:rPr>
              <a:t>(</a:t>
            </a:r>
            <a:r>
              <a:rPr lang="en-US" sz="1600" dirty="0">
                <a:ea typeface="Times New Roman"/>
              </a:rPr>
              <a:t>each of the three variables </a:t>
            </a:r>
            <a:r>
              <a:rPr lang="en-US" sz="1600" dirty="0" smtClean="0">
                <a:ea typeface="Times New Roman"/>
              </a:rPr>
              <a:t>appear </a:t>
            </a:r>
            <a:r>
              <a:rPr lang="en-US" sz="1600" dirty="0">
                <a:ea typeface="Times New Roman"/>
              </a:rPr>
              <a:t>in either its true or complemented form).</a:t>
            </a:r>
          </a:p>
        </p:txBody>
      </p:sp>
    </p:spTree>
    <p:extLst>
      <p:ext uri="{BB962C8B-B14F-4D97-AF65-F5344CB8AC3E}">
        <p14:creationId xmlns:p14="http://schemas.microsoft.com/office/powerpoint/2010/main" val="244303254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65</a:t>
            </a:fld>
            <a:endParaRPr lang="en-GB"/>
          </a:p>
        </p:txBody>
      </p:sp>
      <p:pic>
        <p:nvPicPr>
          <p:cNvPr id="29698" name="Picture 2" descr="E:\CengageBook\FiguresForStudentTotes\Clements 1e JPG_files\ch02\87046-02-02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060848"/>
            <a:ext cx="8018863" cy="322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031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66</a:t>
            </a:fld>
            <a:endParaRPr lang="en-GB"/>
          </a:p>
        </p:txBody>
      </p:sp>
      <p:pic>
        <p:nvPicPr>
          <p:cNvPr id="30722" name="Picture 2" descr="E:\CengageBook\FiguresForStudentTotes\Clements 1e JPG_files\ch02\87046-02-0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916832"/>
            <a:ext cx="7560840" cy="2939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723992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67</a:t>
            </a:fld>
            <a:endParaRPr lang="en-GB"/>
          </a:p>
        </p:txBody>
      </p:sp>
      <p:pic>
        <p:nvPicPr>
          <p:cNvPr id="31746" name="Picture 2" descr="E:\CengageBook\FiguresForStudentTotes\Clements 1e JPG_files\ch02\87046-02-03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420887"/>
            <a:ext cx="7758608" cy="322418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79512" y="620688"/>
            <a:ext cx="7902624" cy="1200329"/>
          </a:xfrm>
          <a:prstGeom prst="rect">
            <a:avLst/>
          </a:prstGeom>
        </p:spPr>
        <p:txBody>
          <a:bodyPr wrap="square">
            <a:spAutoFit/>
          </a:bodyPr>
          <a:lstStyle/>
          <a:p>
            <a:r>
              <a:rPr lang="en-US" dirty="0"/>
              <a:t>Figure </a:t>
            </a:r>
            <a:r>
              <a:rPr lang="en-US" dirty="0" smtClean="0"/>
              <a:t>2.31 </a:t>
            </a:r>
            <a:r>
              <a:rPr lang="en-US" dirty="0"/>
              <a:t>illustrates a 3-input </a:t>
            </a:r>
            <a:r>
              <a:rPr lang="en-US" i="1" dirty="0"/>
              <a:t>majority logic</a:t>
            </a:r>
            <a:r>
              <a:rPr lang="en-US" dirty="0"/>
              <a:t> (or voting) circuit whose output corresponds to the state of the majority of the inputs. This circuit uses three 2-input AND gates labeled G1, G2, and G3, and a 3-input OR gate labeled G4, to generate an output F.</a:t>
            </a:r>
          </a:p>
        </p:txBody>
      </p:sp>
    </p:spTree>
    <p:extLst>
      <p:ext uri="{BB962C8B-B14F-4D97-AF65-F5344CB8AC3E}">
        <p14:creationId xmlns:p14="http://schemas.microsoft.com/office/powerpoint/2010/main" val="37228166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68</a:t>
            </a:fld>
            <a:endParaRPr lang="en-GB"/>
          </a:p>
        </p:txBody>
      </p:sp>
      <p:pic>
        <p:nvPicPr>
          <p:cNvPr id="32770" name="Picture 2" descr="E:\CengageBook\FiguresForStudentTotes\Clements 1e JPG_files\ch02\87046-02-03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558" y="2348880"/>
            <a:ext cx="7440760" cy="41044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37558" y="620688"/>
            <a:ext cx="7920880" cy="1477328"/>
          </a:xfrm>
          <a:prstGeom prst="rect">
            <a:avLst/>
          </a:prstGeom>
        </p:spPr>
        <p:txBody>
          <a:bodyPr wrap="square">
            <a:spAutoFit/>
          </a:bodyPr>
          <a:lstStyle/>
          <a:p>
            <a:r>
              <a:rPr lang="en-US" dirty="0" smtClean="0"/>
              <a:t>An alternative </a:t>
            </a:r>
            <a:r>
              <a:rPr lang="en-US" dirty="0"/>
              <a:t>means of representing an inverter. An inverting bubble is shown at the appropriate inverting input of each AND gate. </a:t>
            </a:r>
            <a:endParaRPr lang="en-US" dirty="0" smtClean="0"/>
          </a:p>
          <a:p>
            <a:endParaRPr lang="en-US" dirty="0"/>
          </a:p>
          <a:p>
            <a:r>
              <a:rPr lang="en-US" dirty="0" smtClean="0"/>
              <a:t>This </a:t>
            </a:r>
            <a:r>
              <a:rPr lang="en-US" dirty="0"/>
              <a:t>inverting bubble can be applied at the input or output of any logic device.</a:t>
            </a:r>
          </a:p>
        </p:txBody>
      </p:sp>
    </p:spTree>
    <p:extLst>
      <p:ext uri="{BB962C8B-B14F-4D97-AF65-F5344CB8AC3E}">
        <p14:creationId xmlns:p14="http://schemas.microsoft.com/office/powerpoint/2010/main" val="41167769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69</a:t>
            </a:fld>
            <a:endParaRPr lang="en-GB"/>
          </a:p>
        </p:txBody>
      </p:sp>
      <p:pic>
        <p:nvPicPr>
          <p:cNvPr id="33794" name="Picture 2" descr="E:\CengageBook\FiguresForStudentTotes\Clements 1e JPG_files\ch02\87046-02-03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060848"/>
            <a:ext cx="6192688" cy="44806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51520" y="422265"/>
            <a:ext cx="7992888" cy="1477328"/>
          </a:xfrm>
          <a:prstGeom prst="rect">
            <a:avLst/>
          </a:prstGeom>
        </p:spPr>
        <p:txBody>
          <a:bodyPr wrap="square">
            <a:spAutoFit/>
          </a:bodyPr>
          <a:lstStyle/>
          <a:p>
            <a:r>
              <a:rPr lang="en-US" b="1" dirty="0"/>
              <a:t>The </a:t>
            </a:r>
            <a:r>
              <a:rPr lang="en-US" b="1" dirty="0" err="1"/>
              <a:t>Prioritizer</a:t>
            </a:r>
            <a:r>
              <a:rPr lang="en-US" dirty="0"/>
              <a:t> </a:t>
            </a:r>
          </a:p>
          <a:p>
            <a:r>
              <a:rPr lang="en-US" dirty="0"/>
              <a:t> </a:t>
            </a:r>
          </a:p>
          <a:p>
            <a:r>
              <a:rPr lang="en-US" dirty="0"/>
              <a:t>Figure 2.34 describes the </a:t>
            </a:r>
            <a:r>
              <a:rPr lang="en-US" i="1" dirty="0" err="1"/>
              <a:t>prioritizer</a:t>
            </a:r>
            <a:r>
              <a:rPr lang="en-US" dirty="0"/>
              <a:t>, a circuit that deals with </a:t>
            </a:r>
            <a:r>
              <a:rPr lang="en-US" i="1" dirty="0"/>
              <a:t>competing</a:t>
            </a:r>
            <a:r>
              <a:rPr lang="en-US" dirty="0"/>
              <a:t> requests for attention and is found in multiprocessor systems where several processors can compete for access to memory</a:t>
            </a:r>
            <a:r>
              <a:rPr lang="en-US" dirty="0" smtClean="0"/>
              <a:t>..</a:t>
            </a:r>
            <a:endParaRPr lang="en-US" dirty="0"/>
          </a:p>
        </p:txBody>
      </p:sp>
    </p:spTree>
    <p:extLst>
      <p:ext uri="{BB962C8B-B14F-4D97-AF65-F5344CB8AC3E}">
        <p14:creationId xmlns:p14="http://schemas.microsoft.com/office/powerpoint/2010/main" val="118224080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7</a:t>
            </a:fld>
            <a:endParaRPr lang="en-GB"/>
          </a:p>
        </p:txBody>
      </p:sp>
      <p:sp>
        <p:nvSpPr>
          <p:cNvPr id="7" name="TextBox 6"/>
          <p:cNvSpPr txBox="1"/>
          <p:nvPr/>
        </p:nvSpPr>
        <p:spPr>
          <a:xfrm>
            <a:off x="323528" y="411763"/>
            <a:ext cx="8064896" cy="5909310"/>
          </a:xfrm>
          <a:prstGeom prst="rect">
            <a:avLst/>
          </a:prstGeom>
          <a:noFill/>
        </p:spPr>
        <p:txBody>
          <a:bodyPr wrap="square" rtlCol="0">
            <a:spAutoFit/>
          </a:bodyPr>
          <a:lstStyle/>
          <a:p>
            <a:endParaRPr lang="en-GB" dirty="0" smtClean="0"/>
          </a:p>
          <a:p>
            <a:r>
              <a:rPr lang="en-US" dirty="0"/>
              <a:t>Positional notation can be extended to express real values by using a </a:t>
            </a:r>
            <a:r>
              <a:rPr lang="en-US" i="1" dirty="0"/>
              <a:t>radix point</a:t>
            </a:r>
            <a:r>
              <a:rPr lang="en-US" dirty="0"/>
              <a:t> (e.g., decimal point in base ten arithmetic or binary point in binary arithmetic) to separate the integer and fractional part. </a:t>
            </a:r>
            <a:endParaRPr lang="en-US" dirty="0" smtClean="0"/>
          </a:p>
          <a:p>
            <a:endParaRPr lang="en-US" dirty="0"/>
          </a:p>
          <a:p>
            <a:r>
              <a:rPr lang="en-US" dirty="0" smtClean="0"/>
              <a:t>A </a:t>
            </a:r>
            <a:r>
              <a:rPr lang="en-US" dirty="0"/>
              <a:t>real value in decimal arithmetic is written in the form 1234.567. </a:t>
            </a:r>
            <a:endParaRPr lang="en-US" dirty="0" smtClean="0"/>
          </a:p>
          <a:p>
            <a:endParaRPr lang="en-US" dirty="0"/>
          </a:p>
          <a:p>
            <a:r>
              <a:rPr lang="en-US" dirty="0" smtClean="0"/>
              <a:t>If </a:t>
            </a:r>
            <a:r>
              <a:rPr lang="en-US" dirty="0"/>
              <a:t>we use </a:t>
            </a:r>
            <a:r>
              <a:rPr lang="en-US" i="1" dirty="0"/>
              <a:t>n</a:t>
            </a:r>
            <a:r>
              <a:rPr lang="en-US" dirty="0"/>
              <a:t> digits in front of the radix point and </a:t>
            </a:r>
            <a:r>
              <a:rPr lang="en-US" i="1" dirty="0"/>
              <a:t>m</a:t>
            </a:r>
            <a:r>
              <a:rPr lang="en-US" dirty="0"/>
              <a:t> digits to the right of the radix point, we can write a</a:t>
            </a:r>
            <a:r>
              <a:rPr lang="en-US" baseline="-25000" dirty="0"/>
              <a:t>n-1</a:t>
            </a:r>
            <a:r>
              <a:rPr lang="en-US" dirty="0"/>
              <a:t> a</a:t>
            </a:r>
            <a:r>
              <a:rPr lang="en-US" baseline="-25000" dirty="0"/>
              <a:t>n-2</a:t>
            </a:r>
            <a:r>
              <a:rPr lang="en-US" dirty="0"/>
              <a:t> ... </a:t>
            </a:r>
            <a:r>
              <a:rPr lang="en-US" dirty="0" err="1"/>
              <a:t>a</a:t>
            </a:r>
            <a:r>
              <a:rPr lang="en-US" baseline="-25000" dirty="0" err="1"/>
              <a:t>i</a:t>
            </a:r>
            <a:r>
              <a:rPr lang="en-US" dirty="0"/>
              <a:t> … a</a:t>
            </a:r>
            <a:r>
              <a:rPr lang="en-US" baseline="-25000" dirty="0"/>
              <a:t>1</a:t>
            </a:r>
            <a:r>
              <a:rPr lang="en-US" dirty="0"/>
              <a:t> a</a:t>
            </a:r>
            <a:r>
              <a:rPr lang="en-US" baseline="-25000" dirty="0"/>
              <a:t>0</a:t>
            </a:r>
            <a:r>
              <a:rPr lang="en-US" dirty="0"/>
              <a:t> . a</a:t>
            </a:r>
            <a:r>
              <a:rPr lang="en-US" baseline="-25000" dirty="0"/>
              <a:t>-1</a:t>
            </a:r>
            <a:r>
              <a:rPr lang="en-US" dirty="0"/>
              <a:t> a</a:t>
            </a:r>
            <a:r>
              <a:rPr lang="en-US" baseline="-25000" dirty="0"/>
              <a:t>-2</a:t>
            </a:r>
            <a:r>
              <a:rPr lang="en-US" dirty="0"/>
              <a:t> ... a</a:t>
            </a:r>
            <a:r>
              <a:rPr lang="en-US" baseline="-25000" dirty="0"/>
              <a:t>-m</a:t>
            </a:r>
            <a:endParaRPr lang="en-US" dirty="0"/>
          </a:p>
          <a:p>
            <a:r>
              <a:rPr lang="en-US" dirty="0"/>
              <a:t> </a:t>
            </a:r>
          </a:p>
          <a:p>
            <a:r>
              <a:rPr lang="en-US" dirty="0"/>
              <a:t>The value of this number expressed in positional notation in the base </a:t>
            </a:r>
            <a:r>
              <a:rPr lang="en-US" i="1" dirty="0"/>
              <a:t>b</a:t>
            </a:r>
            <a:r>
              <a:rPr lang="en-US" dirty="0"/>
              <a:t> is defined as</a:t>
            </a:r>
          </a:p>
          <a:p>
            <a:r>
              <a:rPr lang="en-US" dirty="0"/>
              <a:t> </a:t>
            </a:r>
          </a:p>
          <a:p>
            <a:r>
              <a:rPr lang="en-US" dirty="0"/>
              <a:t>N = a</a:t>
            </a:r>
            <a:r>
              <a:rPr lang="en-US" baseline="-25000" dirty="0"/>
              <a:t>n-1</a:t>
            </a:r>
            <a:r>
              <a:rPr lang="en-US" dirty="0"/>
              <a:t>b</a:t>
            </a:r>
            <a:r>
              <a:rPr lang="en-US" baseline="30000" dirty="0"/>
              <a:t>n-1</a:t>
            </a:r>
            <a:r>
              <a:rPr lang="en-US" dirty="0"/>
              <a:t> ... + a</a:t>
            </a:r>
            <a:r>
              <a:rPr lang="en-US" baseline="-25000" dirty="0"/>
              <a:t>1</a:t>
            </a:r>
            <a:r>
              <a:rPr lang="en-US" dirty="0"/>
              <a:t>b</a:t>
            </a:r>
            <a:r>
              <a:rPr lang="en-US" baseline="30000" dirty="0"/>
              <a:t>1</a:t>
            </a:r>
            <a:r>
              <a:rPr lang="en-US" dirty="0"/>
              <a:t> + a</a:t>
            </a:r>
            <a:r>
              <a:rPr lang="en-US" baseline="-25000" dirty="0"/>
              <a:t>0</a:t>
            </a:r>
            <a:r>
              <a:rPr lang="en-US" dirty="0"/>
              <a:t>b</a:t>
            </a:r>
            <a:r>
              <a:rPr lang="en-US" baseline="30000" dirty="0"/>
              <a:t>0</a:t>
            </a:r>
            <a:r>
              <a:rPr lang="en-US" dirty="0"/>
              <a:t> + a</a:t>
            </a:r>
            <a:r>
              <a:rPr lang="en-US" baseline="-25000" dirty="0"/>
              <a:t>-1</a:t>
            </a:r>
            <a:r>
              <a:rPr lang="en-US" dirty="0"/>
              <a:t>b</a:t>
            </a:r>
            <a:r>
              <a:rPr lang="en-US" baseline="30000" dirty="0"/>
              <a:t>-1</a:t>
            </a:r>
            <a:r>
              <a:rPr lang="en-US" dirty="0"/>
              <a:t> + a</a:t>
            </a:r>
            <a:r>
              <a:rPr lang="en-US" baseline="-25000" dirty="0"/>
              <a:t>-2</a:t>
            </a:r>
            <a:r>
              <a:rPr lang="en-US" dirty="0"/>
              <a:t>b</a:t>
            </a:r>
            <a:r>
              <a:rPr lang="en-US" baseline="30000" dirty="0"/>
              <a:t>-2</a:t>
            </a:r>
            <a:r>
              <a:rPr lang="en-US" dirty="0"/>
              <a:t>... + a</a:t>
            </a:r>
            <a:r>
              <a:rPr lang="en-US" baseline="-25000" dirty="0"/>
              <a:t>-</a:t>
            </a:r>
            <a:r>
              <a:rPr lang="en-US" baseline="-25000" dirty="0" err="1"/>
              <a:t>m</a:t>
            </a:r>
            <a:r>
              <a:rPr lang="en-US" dirty="0" err="1"/>
              <a:t>b</a:t>
            </a:r>
            <a:r>
              <a:rPr lang="en-US" baseline="30000" dirty="0"/>
              <a:t>-m</a:t>
            </a:r>
            <a:r>
              <a:rPr lang="en-US" dirty="0"/>
              <a:t> </a:t>
            </a:r>
          </a:p>
          <a:p>
            <a:r>
              <a:rPr lang="en-US" dirty="0"/>
              <a:t> </a:t>
            </a:r>
          </a:p>
          <a:p>
            <a:r>
              <a:rPr lang="en-US" dirty="0"/>
              <a:t>   </a:t>
            </a:r>
            <a:r>
              <a:rPr lang="en-US" dirty="0" err="1"/>
              <a:t>i</a:t>
            </a:r>
            <a:r>
              <a:rPr lang="en-US" dirty="0"/>
              <a:t>=n-1</a:t>
            </a:r>
          </a:p>
          <a:p>
            <a:r>
              <a:rPr lang="en-US" dirty="0"/>
              <a:t>=   </a:t>
            </a:r>
            <a:r>
              <a:rPr lang="en-US" dirty="0">
                <a:sym typeface="Symbol"/>
              </a:rPr>
              <a:t></a:t>
            </a:r>
            <a:r>
              <a:rPr lang="en-US" dirty="0"/>
              <a:t>   </a:t>
            </a:r>
            <a:r>
              <a:rPr lang="en-US" dirty="0" err="1"/>
              <a:t>a</a:t>
            </a:r>
            <a:r>
              <a:rPr lang="en-US" baseline="-25000" dirty="0" err="1"/>
              <a:t>i</a:t>
            </a:r>
            <a:r>
              <a:rPr lang="en-US" dirty="0" err="1"/>
              <a:t>b</a:t>
            </a:r>
            <a:r>
              <a:rPr lang="en-US" baseline="30000" dirty="0" err="1"/>
              <a:t>i</a:t>
            </a:r>
            <a:endParaRPr lang="en-US" dirty="0"/>
          </a:p>
          <a:p>
            <a:r>
              <a:rPr lang="en-US" dirty="0"/>
              <a:t>   </a:t>
            </a:r>
            <a:r>
              <a:rPr lang="en-US" dirty="0" err="1"/>
              <a:t>i</a:t>
            </a:r>
            <a:r>
              <a:rPr lang="en-US" dirty="0"/>
              <a:t>=-m  </a:t>
            </a:r>
          </a:p>
          <a:p>
            <a:r>
              <a:rPr lang="en-US" dirty="0"/>
              <a:t> </a:t>
            </a:r>
          </a:p>
          <a:p>
            <a:endParaRPr lang="en-GB" dirty="0"/>
          </a:p>
          <a:p>
            <a:endParaRPr lang="en-US" dirty="0"/>
          </a:p>
        </p:txBody>
      </p:sp>
    </p:spTree>
    <p:extLst>
      <p:ext uri="{BB962C8B-B14F-4D97-AF65-F5344CB8AC3E}">
        <p14:creationId xmlns:p14="http://schemas.microsoft.com/office/powerpoint/2010/main" val="5211494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70</a:t>
            </a:fld>
            <a:endParaRPr lang="en-GB"/>
          </a:p>
        </p:txBody>
      </p:sp>
      <p:sp>
        <p:nvSpPr>
          <p:cNvPr id="8" name="Rectangle 7"/>
          <p:cNvSpPr/>
          <p:nvPr/>
        </p:nvSpPr>
        <p:spPr>
          <a:xfrm>
            <a:off x="179512" y="332656"/>
            <a:ext cx="7992888" cy="5909310"/>
          </a:xfrm>
          <a:prstGeom prst="rect">
            <a:avLst/>
          </a:prstGeom>
        </p:spPr>
        <p:txBody>
          <a:bodyPr wrap="square">
            <a:spAutoFit/>
          </a:bodyPr>
          <a:lstStyle/>
          <a:p>
            <a:r>
              <a:rPr lang="en-US" b="1" dirty="0"/>
              <a:t>Sequential Circuits</a:t>
            </a:r>
            <a:endParaRPr lang="en-US" dirty="0"/>
          </a:p>
          <a:p>
            <a:r>
              <a:rPr lang="en-US" dirty="0"/>
              <a:t> </a:t>
            </a:r>
          </a:p>
          <a:p>
            <a:r>
              <a:rPr lang="en-US" dirty="0"/>
              <a:t>All the circuits we’ve looked at have one thing in common; their outputs are determined only by the inputs and the configuration of the gates. These circuits are called </a:t>
            </a:r>
            <a:r>
              <a:rPr lang="en-US" i="1" dirty="0"/>
              <a:t>combinational</a:t>
            </a:r>
            <a:r>
              <a:rPr lang="en-US" dirty="0"/>
              <a:t> circuits. </a:t>
            </a:r>
            <a:endParaRPr lang="en-US" dirty="0" smtClean="0"/>
          </a:p>
          <a:p>
            <a:endParaRPr lang="en-US" dirty="0"/>
          </a:p>
          <a:p>
            <a:r>
              <a:rPr lang="en-US" dirty="0" smtClean="0"/>
              <a:t>We </a:t>
            </a:r>
            <a:r>
              <a:rPr lang="en-US" dirty="0"/>
              <a:t>now look at a circuit whose output is determined by its inputs, the configuration of its gates, and its </a:t>
            </a:r>
            <a:r>
              <a:rPr lang="en-US" i="1" dirty="0"/>
              <a:t>previous state</a:t>
            </a:r>
            <a:r>
              <a:rPr lang="en-US" dirty="0"/>
              <a:t>. Such a device is called a </a:t>
            </a:r>
            <a:r>
              <a:rPr lang="en-US" i="1" dirty="0"/>
              <a:t>sequential circuit</a:t>
            </a:r>
            <a:r>
              <a:rPr lang="en-US" dirty="0"/>
              <a:t> and has the property of </a:t>
            </a:r>
            <a:r>
              <a:rPr lang="en-US" i="1" dirty="0"/>
              <a:t>memory</a:t>
            </a:r>
            <a:r>
              <a:rPr lang="en-US" dirty="0"/>
              <a:t>, because its current state is determined by its previous state. </a:t>
            </a:r>
            <a:endParaRPr lang="en-US" dirty="0" smtClean="0"/>
          </a:p>
          <a:p>
            <a:endParaRPr lang="en-US" dirty="0"/>
          </a:p>
          <a:p>
            <a:r>
              <a:rPr lang="en-US" dirty="0" smtClean="0"/>
              <a:t>The </a:t>
            </a:r>
            <a:r>
              <a:rPr lang="en-US" dirty="0"/>
              <a:t>fundamental sequential circuit building block is known as a </a:t>
            </a:r>
            <a:r>
              <a:rPr lang="en-US" i="1" dirty="0" err="1"/>
              <a:t>bistable</a:t>
            </a:r>
            <a:r>
              <a:rPr lang="en-US" dirty="0"/>
              <a:t> because its output can exist in one of two stable states. By convention, a </a:t>
            </a:r>
            <a:r>
              <a:rPr lang="en-US" dirty="0" err="1"/>
              <a:t>bistable</a:t>
            </a:r>
            <a:r>
              <a:rPr lang="en-US" dirty="0"/>
              <a:t> circuit that responds to the state of its inputs at any time is called a </a:t>
            </a:r>
            <a:r>
              <a:rPr lang="en-US" i="1" dirty="0"/>
              <a:t>latch</a:t>
            </a:r>
            <a:r>
              <a:rPr lang="en-US" dirty="0"/>
              <a:t>, whereas a </a:t>
            </a:r>
            <a:r>
              <a:rPr lang="en-US" dirty="0" err="1"/>
              <a:t>bistable</a:t>
            </a:r>
            <a:r>
              <a:rPr lang="en-US" dirty="0"/>
              <a:t> element that responds to its inputs only at certain times is called a </a:t>
            </a:r>
            <a:r>
              <a:rPr lang="en-US" i="1" dirty="0"/>
              <a:t>flip-flop</a:t>
            </a:r>
            <a:r>
              <a:rPr lang="en-US" dirty="0"/>
              <a:t>. </a:t>
            </a:r>
            <a:endParaRPr lang="en-US" dirty="0" smtClean="0"/>
          </a:p>
          <a:p>
            <a:endParaRPr lang="en-US" dirty="0"/>
          </a:p>
          <a:p>
            <a:r>
              <a:rPr lang="en-US" dirty="0" smtClean="0"/>
              <a:t> </a:t>
            </a:r>
            <a:r>
              <a:rPr lang="en-US" dirty="0"/>
              <a:t>The three basic types of </a:t>
            </a:r>
            <a:r>
              <a:rPr lang="en-US" dirty="0" err="1"/>
              <a:t>bistable</a:t>
            </a:r>
            <a:r>
              <a:rPr lang="en-US" dirty="0"/>
              <a:t> we describe here are the RS, the D, and the JK. After introducing these basic sequential elements we describe  elements that are constructed from flip-flops or latches: the </a:t>
            </a:r>
            <a:r>
              <a:rPr lang="en-US" i="1" dirty="0"/>
              <a:t>register</a:t>
            </a:r>
            <a:r>
              <a:rPr lang="en-US" dirty="0"/>
              <a:t> and the </a:t>
            </a:r>
            <a:r>
              <a:rPr lang="en-US" i="1" dirty="0"/>
              <a:t>counter</a:t>
            </a:r>
            <a:r>
              <a:rPr lang="en-US" dirty="0"/>
              <a:t>.</a:t>
            </a:r>
          </a:p>
        </p:txBody>
      </p:sp>
    </p:spTree>
    <p:extLst>
      <p:ext uri="{BB962C8B-B14F-4D97-AF65-F5344CB8AC3E}">
        <p14:creationId xmlns:p14="http://schemas.microsoft.com/office/powerpoint/2010/main" val="40898412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71</a:t>
            </a:fld>
            <a:endParaRPr lang="en-GB"/>
          </a:p>
        </p:txBody>
      </p:sp>
      <p:pic>
        <p:nvPicPr>
          <p:cNvPr id="34818" name="Picture 2" descr="E:\CengageBook\FiguresForStudentTotes\Clements 1e JPG_files\ch02\87046-02-0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776" y="4509120"/>
            <a:ext cx="7474376" cy="199694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23528" y="764704"/>
            <a:ext cx="7848872" cy="2862322"/>
          </a:xfrm>
          <a:prstGeom prst="rect">
            <a:avLst/>
          </a:prstGeom>
        </p:spPr>
        <p:txBody>
          <a:bodyPr wrap="square">
            <a:spAutoFit/>
          </a:bodyPr>
          <a:lstStyle/>
          <a:p>
            <a:r>
              <a:rPr lang="en-US" b="1" dirty="0" smtClean="0"/>
              <a:t>Latches</a:t>
            </a:r>
            <a:endParaRPr lang="en-US" dirty="0"/>
          </a:p>
          <a:p>
            <a:r>
              <a:rPr lang="en-US" dirty="0"/>
              <a:t> </a:t>
            </a:r>
          </a:p>
          <a:p>
            <a:r>
              <a:rPr lang="en-US" dirty="0"/>
              <a:t>Figure 2.35 provides the circuit and symbol of a simple latch (output P is labeled Q by convention). </a:t>
            </a:r>
            <a:endParaRPr lang="en-US" dirty="0" smtClean="0"/>
          </a:p>
          <a:p>
            <a:endParaRPr lang="en-US" dirty="0"/>
          </a:p>
          <a:p>
            <a:r>
              <a:rPr lang="en-US" dirty="0" smtClean="0"/>
              <a:t>The </a:t>
            </a:r>
            <a:r>
              <a:rPr lang="en-US" dirty="0"/>
              <a:t>output of NOR gate G1, P, is connected to the input of NOR gate G2. The output of NOR gate G2 is Q and is connected to the input of NOR gate G1. This circuit employs </a:t>
            </a:r>
            <a:r>
              <a:rPr lang="en-US" i="1" dirty="0"/>
              <a:t>feedback</a:t>
            </a:r>
            <a:r>
              <a:rPr lang="en-US" dirty="0"/>
              <a:t>, because the input is defined in terms of the output; that is, the value of P determines Q, and the value of Q determines P.</a:t>
            </a:r>
          </a:p>
        </p:txBody>
      </p:sp>
    </p:spTree>
    <p:extLst>
      <p:ext uri="{BB962C8B-B14F-4D97-AF65-F5344CB8AC3E}">
        <p14:creationId xmlns:p14="http://schemas.microsoft.com/office/powerpoint/2010/main" val="34518758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72</a:t>
            </a:fld>
            <a:endParaRPr lang="en-GB"/>
          </a:p>
        </p:txBody>
      </p:sp>
      <p:graphicFrame>
        <p:nvGraphicFramePr>
          <p:cNvPr id="7" name="Table 6"/>
          <p:cNvGraphicFramePr>
            <a:graphicFrameLocks noGrp="1"/>
          </p:cNvGraphicFramePr>
          <p:nvPr>
            <p:extLst>
              <p:ext uri="{D42A27DB-BD31-4B8C-83A1-F6EECF244321}">
                <p14:modId xmlns:p14="http://schemas.microsoft.com/office/powerpoint/2010/main" val="998574328"/>
              </p:ext>
            </p:extLst>
          </p:nvPr>
        </p:nvGraphicFramePr>
        <p:xfrm>
          <a:off x="1187624" y="836712"/>
          <a:ext cx="5472608" cy="4608509"/>
        </p:xfrm>
        <a:graphic>
          <a:graphicData uri="http://schemas.openxmlformats.org/drawingml/2006/table">
            <a:tbl>
              <a:tblPr>
                <a:tableStyleId>{5C22544A-7EE6-4342-B048-85BDC9FD1C3A}</a:tableStyleId>
              </a:tblPr>
              <a:tblGrid>
                <a:gridCol w="862350"/>
                <a:gridCol w="995020"/>
                <a:gridCol w="1160856"/>
                <a:gridCol w="2454382"/>
              </a:tblGrid>
              <a:tr h="415181">
                <a:tc gridSpan="3">
                  <a:txBody>
                    <a:bodyPr/>
                    <a:lstStyle/>
                    <a:p>
                      <a:pPr marL="0" marR="0" algn="ctr">
                        <a:spcBef>
                          <a:spcPts val="0"/>
                        </a:spcBef>
                        <a:spcAft>
                          <a:spcPts val="300"/>
                        </a:spcAft>
                      </a:pPr>
                      <a:r>
                        <a:rPr lang="en-US" sz="2000">
                          <a:effectLst/>
                        </a:rPr>
                        <a:t>Inputs</a:t>
                      </a:r>
                      <a:endParaRPr lang="en-US" sz="2000">
                        <a:effectLst/>
                        <a:latin typeface="Courier New"/>
                        <a:ea typeface="Times New Roman"/>
                        <a:cs typeface="Times New Roman"/>
                      </a:endParaRPr>
                    </a:p>
                  </a:txBody>
                  <a:tcPr marL="0" marR="0" marT="0" marB="0"/>
                </a:tc>
                <a:tc hMerge="1">
                  <a:txBody>
                    <a:bodyPr/>
                    <a:lstStyle/>
                    <a:p>
                      <a:endParaRPr lang="en-US"/>
                    </a:p>
                  </a:txBody>
                  <a:tcPr/>
                </a:tc>
                <a:tc hMerge="1">
                  <a:txBody>
                    <a:bodyPr/>
                    <a:lstStyle/>
                    <a:p>
                      <a:endParaRPr lang="en-US"/>
                    </a:p>
                  </a:txBody>
                  <a:tcPr/>
                </a:tc>
                <a:tc>
                  <a:txBody>
                    <a:bodyPr/>
                    <a:lstStyle/>
                    <a:p>
                      <a:pPr marL="0" marR="0" algn="ctr">
                        <a:spcBef>
                          <a:spcPts val="0"/>
                        </a:spcBef>
                        <a:spcAft>
                          <a:spcPts val="300"/>
                        </a:spcAft>
                      </a:pPr>
                      <a:r>
                        <a:rPr lang="en-US" sz="2000">
                          <a:effectLst/>
                        </a:rPr>
                        <a:t>Output </a:t>
                      </a:r>
                      <a:endParaRPr lang="en-US" sz="2000">
                        <a:effectLst/>
                        <a:latin typeface="Courier New"/>
                        <a:ea typeface="Times New Roman"/>
                        <a:cs typeface="Times New Roman"/>
                      </a:endParaRPr>
                    </a:p>
                  </a:txBody>
                  <a:tcPr marL="0" marR="0" marT="0" marB="0"/>
                </a:tc>
              </a:tr>
              <a:tr h="415181">
                <a:tc>
                  <a:txBody>
                    <a:bodyPr/>
                    <a:lstStyle/>
                    <a:p>
                      <a:pPr marL="0" marR="0" algn="ctr">
                        <a:spcBef>
                          <a:spcPts val="0"/>
                        </a:spcBef>
                        <a:spcAft>
                          <a:spcPts val="0"/>
                        </a:spcAft>
                      </a:pPr>
                      <a:r>
                        <a:rPr lang="en-US" sz="2000">
                          <a:effectLst/>
                        </a:rPr>
                        <a:t>R</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S</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Q</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Q</a:t>
                      </a:r>
                      <a:r>
                        <a:rPr lang="en-US" sz="2000" baseline="30000">
                          <a:effectLst/>
                        </a:rPr>
                        <a:t>+</a:t>
                      </a:r>
                      <a:endParaRPr lang="en-US" sz="2000">
                        <a:effectLst/>
                        <a:latin typeface="Courier New"/>
                        <a:ea typeface="Times New Roman"/>
                        <a:cs typeface="Times New Roman"/>
                      </a:endParaRPr>
                    </a:p>
                  </a:txBody>
                  <a:tcPr marL="0" marR="0" marT="0" marB="0"/>
                </a:tc>
              </a:tr>
              <a:tr h="456699">
                <a:tc>
                  <a:txBody>
                    <a:bodyPr/>
                    <a:lstStyle/>
                    <a:p>
                      <a:pPr marL="0" marR="0" algn="ctr">
                        <a:spcBef>
                          <a:spcPts val="0"/>
                        </a:spcBef>
                        <a:spcAft>
                          <a:spcPts val="0"/>
                        </a:spcAft>
                      </a:pPr>
                      <a:r>
                        <a:rPr lang="en-US" sz="2000">
                          <a:effectLst/>
                        </a:rPr>
                        <a:t> </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 </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 </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 </a:t>
                      </a:r>
                      <a:endParaRPr lang="en-US" sz="2000">
                        <a:effectLst/>
                        <a:latin typeface="Courier New"/>
                        <a:ea typeface="Times New Roman"/>
                        <a:cs typeface="Times New Roman"/>
                      </a:endParaRPr>
                    </a:p>
                  </a:txBody>
                  <a:tcPr marL="0" marR="0" marT="0" marB="0"/>
                </a:tc>
              </a:tr>
              <a:tr h="415181">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0" marR="0" marT="0" marB="0"/>
                </a:tc>
              </a:tr>
              <a:tr h="415181">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dirty="0">
                          <a:effectLst/>
                        </a:rPr>
                        <a:t>1</a:t>
                      </a:r>
                      <a:endParaRPr lang="en-US" sz="2000" dirty="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0" marR="0" marT="0" marB="0"/>
                </a:tc>
              </a:tr>
              <a:tr h="415181">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0" marR="0" marT="0" marB="0"/>
                </a:tc>
              </a:tr>
              <a:tr h="415181">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0" marR="0" marT="0" marB="0"/>
                </a:tc>
              </a:tr>
              <a:tr h="415181">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0" marR="0" marT="0" marB="0"/>
                </a:tc>
              </a:tr>
              <a:tr h="415181">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0" marR="0" marT="0" marB="0"/>
                </a:tc>
              </a:tr>
              <a:tr h="415181">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a:t>
                      </a:r>
                      <a:endParaRPr lang="en-US" sz="2000">
                        <a:effectLst/>
                        <a:latin typeface="Courier New"/>
                        <a:ea typeface="Times New Roman"/>
                        <a:cs typeface="Times New Roman"/>
                      </a:endParaRPr>
                    </a:p>
                  </a:txBody>
                  <a:tcPr marL="0" marR="0" marT="0" marB="0"/>
                </a:tc>
              </a:tr>
              <a:tr h="415181">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0" marR="0" marT="0" marB="0"/>
                </a:tc>
                <a:tc>
                  <a:txBody>
                    <a:bodyPr/>
                    <a:lstStyle/>
                    <a:p>
                      <a:pPr marL="0" marR="0" algn="ctr">
                        <a:spcBef>
                          <a:spcPts val="0"/>
                        </a:spcBef>
                        <a:spcAft>
                          <a:spcPts val="0"/>
                        </a:spcAft>
                      </a:pPr>
                      <a:r>
                        <a:rPr lang="en-US" sz="2000" dirty="0">
                          <a:effectLst/>
                        </a:rPr>
                        <a:t>?</a:t>
                      </a:r>
                      <a:endParaRPr lang="en-US" sz="2000" dirty="0">
                        <a:effectLst/>
                        <a:latin typeface="Courier New"/>
                        <a:ea typeface="Times New Roman"/>
                        <a:cs typeface="Times New Roman"/>
                      </a:endParaRPr>
                    </a:p>
                  </a:txBody>
                  <a:tcPr marL="0" marR="0" marT="0" marB="0"/>
                </a:tc>
              </a:tr>
            </a:tbl>
          </a:graphicData>
        </a:graphic>
      </p:graphicFrame>
    </p:spTree>
    <p:extLst>
      <p:ext uri="{BB962C8B-B14F-4D97-AF65-F5344CB8AC3E}">
        <p14:creationId xmlns:p14="http://schemas.microsoft.com/office/powerpoint/2010/main" val="33986622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73</a:t>
            </a:fld>
            <a:endParaRPr lang="en-GB"/>
          </a:p>
        </p:txBody>
      </p:sp>
      <p:graphicFrame>
        <p:nvGraphicFramePr>
          <p:cNvPr id="2" name="Table 1"/>
          <p:cNvGraphicFramePr>
            <a:graphicFrameLocks noGrp="1"/>
          </p:cNvGraphicFramePr>
          <p:nvPr>
            <p:extLst>
              <p:ext uri="{D42A27DB-BD31-4B8C-83A1-F6EECF244321}">
                <p14:modId xmlns:p14="http://schemas.microsoft.com/office/powerpoint/2010/main" val="2410725459"/>
              </p:ext>
            </p:extLst>
          </p:nvPr>
        </p:nvGraphicFramePr>
        <p:xfrm>
          <a:off x="1475656" y="1268760"/>
          <a:ext cx="5472608" cy="3240360"/>
        </p:xfrm>
        <a:graphic>
          <a:graphicData uri="http://schemas.openxmlformats.org/drawingml/2006/table">
            <a:tbl>
              <a:tblPr>
                <a:tableStyleId>{5C22544A-7EE6-4342-B048-85BDC9FD1C3A}</a:tableStyleId>
              </a:tblPr>
              <a:tblGrid>
                <a:gridCol w="576064"/>
                <a:gridCol w="672075"/>
                <a:gridCol w="1152128"/>
                <a:gridCol w="3072341"/>
              </a:tblGrid>
              <a:tr h="450050">
                <a:tc gridSpan="2">
                  <a:txBody>
                    <a:bodyPr/>
                    <a:lstStyle/>
                    <a:p>
                      <a:pPr marL="0" marR="0" algn="ctr">
                        <a:spcBef>
                          <a:spcPts val="0"/>
                        </a:spcBef>
                        <a:spcAft>
                          <a:spcPts val="0"/>
                        </a:spcAft>
                      </a:pPr>
                      <a:r>
                        <a:rPr lang="en-US" sz="2000" dirty="0">
                          <a:effectLst/>
                        </a:rPr>
                        <a:t>Inputs</a:t>
                      </a:r>
                      <a:endParaRPr lang="en-US" sz="2000" dirty="0">
                        <a:effectLst/>
                        <a:latin typeface="Courier New"/>
                        <a:ea typeface="Times New Roman"/>
                        <a:cs typeface="Times New Roman"/>
                      </a:endParaRPr>
                    </a:p>
                  </a:txBody>
                  <a:tcPr marL="68580" marR="68580" marT="0" marB="0"/>
                </a:tc>
                <a:tc hMerge="1">
                  <a:txBody>
                    <a:bodyPr/>
                    <a:lstStyle/>
                    <a:p>
                      <a:endParaRPr lang="en-US"/>
                    </a:p>
                  </a:txBody>
                  <a:tcPr/>
                </a:tc>
                <a:tc>
                  <a:txBody>
                    <a:bodyPr/>
                    <a:lstStyle/>
                    <a:p>
                      <a:pPr marL="0" marR="0" algn="ctr">
                        <a:spcBef>
                          <a:spcPts val="0"/>
                        </a:spcBef>
                        <a:spcAft>
                          <a:spcPts val="0"/>
                        </a:spcAft>
                      </a:pPr>
                      <a:r>
                        <a:rPr lang="en-US" sz="2000">
                          <a:effectLst/>
                        </a:rPr>
                        <a:t>Output</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Description</a:t>
                      </a:r>
                      <a:endParaRPr lang="en-US" sz="2000">
                        <a:effectLst/>
                        <a:latin typeface="Courier New"/>
                        <a:ea typeface="Times New Roman"/>
                        <a:cs typeface="Times New Roman"/>
                      </a:endParaRPr>
                    </a:p>
                  </a:txBody>
                  <a:tcPr marL="68580" marR="68580" marT="0" marB="0"/>
                </a:tc>
              </a:tr>
              <a:tr h="495055">
                <a:tc>
                  <a:txBody>
                    <a:bodyPr/>
                    <a:lstStyle/>
                    <a:p>
                      <a:pPr marL="0" marR="0" algn="ctr">
                        <a:spcBef>
                          <a:spcPts val="0"/>
                        </a:spcBef>
                        <a:spcAft>
                          <a:spcPts val="0"/>
                        </a:spcAft>
                      </a:pPr>
                      <a:r>
                        <a:rPr lang="en-US" sz="2000" dirty="0">
                          <a:effectLst/>
                        </a:rPr>
                        <a:t>R</a:t>
                      </a:r>
                      <a:endParaRPr lang="en-US" sz="2000" dirty="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S</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Q</a:t>
                      </a:r>
                      <a:r>
                        <a:rPr lang="en-US" sz="2000" baseline="30000">
                          <a:effectLst/>
                        </a:rPr>
                        <a:t>+</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r>
              <a:tr h="495055">
                <a:tc>
                  <a:txBody>
                    <a:bodyPr/>
                    <a:lstStyle/>
                    <a:p>
                      <a:pPr marL="0" marR="0" algn="ctr">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r>
              <a:tr h="450050">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Q</a:t>
                      </a:r>
                      <a:endParaRPr lang="en-US" sz="2000">
                        <a:effectLst/>
                        <a:latin typeface="Courier New"/>
                        <a:ea typeface="Times New Roman"/>
                        <a:cs typeface="Times New Roman"/>
                      </a:endParaRPr>
                    </a:p>
                  </a:txBody>
                  <a:tcPr marL="68580" marR="68580" marT="0" marB="0"/>
                </a:tc>
                <a:tc>
                  <a:txBody>
                    <a:bodyPr/>
                    <a:lstStyle/>
                    <a:p>
                      <a:pPr marL="0" marR="0" algn="l">
                        <a:spcBef>
                          <a:spcPts val="0"/>
                        </a:spcBef>
                        <a:spcAft>
                          <a:spcPts val="0"/>
                        </a:spcAft>
                      </a:pPr>
                      <a:r>
                        <a:rPr lang="en-US" sz="2000">
                          <a:effectLst/>
                        </a:rPr>
                        <a:t>No change</a:t>
                      </a:r>
                      <a:endParaRPr lang="en-US" sz="2000">
                        <a:effectLst/>
                        <a:latin typeface="Courier New"/>
                        <a:ea typeface="Times New Roman"/>
                        <a:cs typeface="Times New Roman"/>
                      </a:endParaRPr>
                    </a:p>
                  </a:txBody>
                  <a:tcPr marL="68580" marR="68580" marT="0" marB="0"/>
                </a:tc>
              </a:tr>
              <a:tr h="450050">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68580" marR="68580" marT="0" marB="0"/>
                </a:tc>
                <a:tc>
                  <a:txBody>
                    <a:bodyPr/>
                    <a:lstStyle/>
                    <a:p>
                      <a:pPr marL="0" marR="0" algn="l">
                        <a:spcBef>
                          <a:spcPts val="0"/>
                        </a:spcBef>
                        <a:spcAft>
                          <a:spcPts val="0"/>
                        </a:spcAft>
                      </a:pPr>
                      <a:r>
                        <a:rPr lang="en-US" sz="2000">
                          <a:effectLst/>
                        </a:rPr>
                        <a:t>Set output to 1</a:t>
                      </a:r>
                      <a:endParaRPr lang="en-US" sz="2000">
                        <a:effectLst/>
                        <a:latin typeface="Courier New"/>
                        <a:ea typeface="Times New Roman"/>
                        <a:cs typeface="Times New Roman"/>
                      </a:endParaRPr>
                    </a:p>
                  </a:txBody>
                  <a:tcPr marL="68580" marR="68580" marT="0" marB="0"/>
                </a:tc>
              </a:tr>
              <a:tr h="450050">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68580" marR="68580" marT="0" marB="0"/>
                </a:tc>
                <a:tc>
                  <a:txBody>
                    <a:bodyPr/>
                    <a:lstStyle/>
                    <a:p>
                      <a:pPr marL="0" marR="0" algn="l">
                        <a:spcBef>
                          <a:spcPts val="0"/>
                        </a:spcBef>
                        <a:spcAft>
                          <a:spcPts val="0"/>
                        </a:spcAft>
                      </a:pPr>
                      <a:r>
                        <a:rPr lang="en-US" sz="2000">
                          <a:effectLst/>
                        </a:rPr>
                        <a:t>Reset output to 0</a:t>
                      </a:r>
                      <a:endParaRPr lang="en-US" sz="2000">
                        <a:effectLst/>
                        <a:latin typeface="Courier New"/>
                        <a:ea typeface="Times New Roman"/>
                        <a:cs typeface="Times New Roman"/>
                      </a:endParaRPr>
                    </a:p>
                  </a:txBody>
                  <a:tcPr marL="68580" marR="68580" marT="0" marB="0"/>
                </a:tc>
              </a:tr>
              <a:tr h="450050">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X</a:t>
                      </a:r>
                      <a:endParaRPr lang="en-US" sz="2000">
                        <a:effectLst/>
                        <a:latin typeface="Courier New"/>
                        <a:ea typeface="Times New Roman"/>
                        <a:cs typeface="Times New Roman"/>
                      </a:endParaRPr>
                    </a:p>
                  </a:txBody>
                  <a:tcPr marL="68580" marR="68580" marT="0" marB="0"/>
                </a:tc>
                <a:tc>
                  <a:txBody>
                    <a:bodyPr/>
                    <a:lstStyle/>
                    <a:p>
                      <a:pPr marL="0" marR="0" algn="l">
                        <a:spcBef>
                          <a:spcPts val="0"/>
                        </a:spcBef>
                        <a:spcAft>
                          <a:spcPts val="0"/>
                        </a:spcAft>
                      </a:pPr>
                      <a:r>
                        <a:rPr lang="en-US" sz="2000" dirty="0">
                          <a:effectLst/>
                        </a:rPr>
                        <a:t>Forbidden</a:t>
                      </a:r>
                      <a:endParaRPr lang="en-US" sz="2000" dirty="0">
                        <a:effectLst/>
                        <a:latin typeface="Courier New"/>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val="331193133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74</a:t>
            </a:fld>
            <a:endParaRPr lang="en-GB"/>
          </a:p>
        </p:txBody>
      </p:sp>
      <p:pic>
        <p:nvPicPr>
          <p:cNvPr id="35842" name="Picture 2" descr="E:\CengageBook\FiguresForStudentTotes\Clements 1e JPG_files\ch02\87046-02-03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9" y="1052736"/>
            <a:ext cx="7888998" cy="252027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7"/>
          <p:cNvGraphicFramePr>
            <a:graphicFrameLocks noGrp="1"/>
          </p:cNvGraphicFramePr>
          <p:nvPr>
            <p:extLst>
              <p:ext uri="{D42A27DB-BD31-4B8C-83A1-F6EECF244321}">
                <p14:modId xmlns:p14="http://schemas.microsoft.com/office/powerpoint/2010/main" val="3326098714"/>
              </p:ext>
            </p:extLst>
          </p:nvPr>
        </p:nvGraphicFramePr>
        <p:xfrm>
          <a:off x="1331640" y="3998753"/>
          <a:ext cx="5468812" cy="2316895"/>
        </p:xfrm>
        <a:graphic>
          <a:graphicData uri="http://schemas.openxmlformats.org/drawingml/2006/table">
            <a:tbl>
              <a:tblPr>
                <a:tableStyleId>{5C22544A-7EE6-4342-B048-85BDC9FD1C3A}</a:tableStyleId>
              </a:tblPr>
              <a:tblGrid>
                <a:gridCol w="643390"/>
                <a:gridCol w="750621"/>
                <a:gridCol w="1286779"/>
                <a:gridCol w="2788022"/>
              </a:tblGrid>
              <a:tr h="321791">
                <a:tc gridSpan="2">
                  <a:txBody>
                    <a:bodyPr/>
                    <a:lstStyle/>
                    <a:p>
                      <a:pPr marL="0" marR="0" algn="ctr">
                        <a:spcBef>
                          <a:spcPts val="0"/>
                        </a:spcBef>
                        <a:spcAft>
                          <a:spcPts val="0"/>
                        </a:spcAft>
                      </a:pPr>
                      <a:r>
                        <a:rPr lang="en-US" sz="2000">
                          <a:effectLst/>
                        </a:rPr>
                        <a:t>Inputs</a:t>
                      </a:r>
                      <a:endParaRPr lang="en-US" sz="2000">
                        <a:effectLst/>
                        <a:latin typeface="Courier New"/>
                        <a:ea typeface="Times New Roman"/>
                        <a:cs typeface="Times New Roman"/>
                      </a:endParaRPr>
                    </a:p>
                  </a:txBody>
                  <a:tcPr marL="68580" marR="68580" marT="0" marB="0"/>
                </a:tc>
                <a:tc hMerge="1">
                  <a:txBody>
                    <a:bodyPr/>
                    <a:lstStyle/>
                    <a:p>
                      <a:endParaRPr lang="en-US"/>
                    </a:p>
                  </a:txBody>
                  <a:tcPr/>
                </a:tc>
                <a:tc>
                  <a:txBody>
                    <a:bodyPr/>
                    <a:lstStyle/>
                    <a:p>
                      <a:pPr marL="0" marR="0" algn="ctr">
                        <a:spcBef>
                          <a:spcPts val="0"/>
                        </a:spcBef>
                        <a:spcAft>
                          <a:spcPts val="0"/>
                        </a:spcAft>
                      </a:pPr>
                      <a:r>
                        <a:rPr lang="en-US" sz="2000">
                          <a:effectLst/>
                        </a:rPr>
                        <a:t>Output</a:t>
                      </a:r>
                      <a:endParaRPr lang="en-US" sz="2000">
                        <a:effectLst/>
                        <a:latin typeface="Courier New"/>
                        <a:ea typeface="Times New Roman"/>
                        <a:cs typeface="Times New Roman"/>
                      </a:endParaRPr>
                    </a:p>
                  </a:txBody>
                  <a:tcPr marL="68580" marR="68580" marT="0" marB="0"/>
                </a:tc>
                <a:tc>
                  <a:txBody>
                    <a:bodyPr/>
                    <a:lstStyle/>
                    <a:p>
                      <a:pPr marL="0" marR="0" algn="l">
                        <a:spcBef>
                          <a:spcPts val="0"/>
                        </a:spcBef>
                        <a:spcAft>
                          <a:spcPts val="0"/>
                        </a:spcAft>
                      </a:pPr>
                      <a:r>
                        <a:rPr lang="en-US" sz="2000">
                          <a:effectLst/>
                        </a:rPr>
                        <a:t>Comment</a:t>
                      </a:r>
                      <a:endParaRPr lang="en-US" sz="2000">
                        <a:effectLst/>
                        <a:latin typeface="Courier New"/>
                        <a:ea typeface="Times New Roman"/>
                        <a:cs typeface="Times New Roman"/>
                      </a:endParaRPr>
                    </a:p>
                  </a:txBody>
                  <a:tcPr marL="68580" marR="68580" marT="0" marB="0"/>
                </a:tc>
              </a:tr>
              <a:tr h="353970">
                <a:tc>
                  <a:txBody>
                    <a:bodyPr/>
                    <a:lstStyle/>
                    <a:p>
                      <a:pPr marL="0" marR="0" algn="ctr">
                        <a:spcBef>
                          <a:spcPts val="0"/>
                        </a:spcBef>
                        <a:spcAft>
                          <a:spcPts val="0"/>
                        </a:spcAft>
                      </a:pPr>
                      <a:r>
                        <a:rPr lang="en-US" sz="2000">
                          <a:effectLst/>
                        </a:rPr>
                        <a:t>R</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S</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Q</a:t>
                      </a:r>
                      <a:r>
                        <a:rPr lang="en-US" sz="2000" baseline="30000">
                          <a:effectLst/>
                        </a:rPr>
                        <a:t>+</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r>
              <a:tr h="353970">
                <a:tc>
                  <a:txBody>
                    <a:bodyPr/>
                    <a:lstStyle/>
                    <a:p>
                      <a:pPr marL="0" marR="0" algn="ctr">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r>
              <a:tr h="321791">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X</a:t>
                      </a:r>
                      <a:endParaRPr lang="en-US" sz="2000">
                        <a:effectLst/>
                        <a:latin typeface="Courier New"/>
                        <a:ea typeface="Times New Roman"/>
                        <a:cs typeface="Times New Roman"/>
                      </a:endParaRPr>
                    </a:p>
                  </a:txBody>
                  <a:tcPr marL="68580" marR="68580" marT="0" marB="0"/>
                </a:tc>
                <a:tc>
                  <a:txBody>
                    <a:bodyPr/>
                    <a:lstStyle/>
                    <a:p>
                      <a:pPr marL="0" marR="0" algn="l">
                        <a:spcBef>
                          <a:spcPts val="0"/>
                        </a:spcBef>
                        <a:spcAft>
                          <a:spcPts val="0"/>
                        </a:spcAft>
                      </a:pPr>
                      <a:r>
                        <a:rPr lang="en-US" sz="2000">
                          <a:effectLst/>
                        </a:rPr>
                        <a:t>Forbidden</a:t>
                      </a:r>
                      <a:endParaRPr lang="en-US" sz="2000">
                        <a:effectLst/>
                        <a:latin typeface="Courier New"/>
                        <a:ea typeface="Times New Roman"/>
                        <a:cs typeface="Times New Roman"/>
                      </a:endParaRPr>
                    </a:p>
                  </a:txBody>
                  <a:tcPr marL="68580" marR="68580" marT="0" marB="0"/>
                </a:tc>
              </a:tr>
              <a:tr h="321791">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68580" marR="68580" marT="0" marB="0"/>
                </a:tc>
                <a:tc>
                  <a:txBody>
                    <a:bodyPr/>
                    <a:lstStyle/>
                    <a:p>
                      <a:pPr marL="0" marR="0" algn="l">
                        <a:spcBef>
                          <a:spcPts val="0"/>
                        </a:spcBef>
                        <a:spcAft>
                          <a:spcPts val="0"/>
                        </a:spcAft>
                      </a:pPr>
                      <a:r>
                        <a:rPr lang="en-US" sz="2000">
                          <a:effectLst/>
                        </a:rPr>
                        <a:t>Reset output to 0</a:t>
                      </a:r>
                      <a:endParaRPr lang="en-US" sz="2000">
                        <a:effectLst/>
                        <a:latin typeface="Courier New"/>
                        <a:ea typeface="Times New Roman"/>
                        <a:cs typeface="Times New Roman"/>
                      </a:endParaRPr>
                    </a:p>
                  </a:txBody>
                  <a:tcPr marL="68580" marR="68580" marT="0" marB="0"/>
                </a:tc>
              </a:tr>
              <a:tr h="321791">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68580" marR="68580" marT="0" marB="0"/>
                </a:tc>
                <a:tc>
                  <a:txBody>
                    <a:bodyPr/>
                    <a:lstStyle/>
                    <a:p>
                      <a:pPr marL="0" marR="0" algn="l">
                        <a:spcBef>
                          <a:spcPts val="0"/>
                        </a:spcBef>
                        <a:spcAft>
                          <a:spcPts val="0"/>
                        </a:spcAft>
                      </a:pPr>
                      <a:r>
                        <a:rPr lang="en-US" sz="2000">
                          <a:effectLst/>
                        </a:rPr>
                        <a:t>Set output to 1</a:t>
                      </a:r>
                      <a:endParaRPr lang="en-US" sz="2000">
                        <a:effectLst/>
                        <a:latin typeface="Courier New"/>
                        <a:ea typeface="Times New Roman"/>
                        <a:cs typeface="Times New Roman"/>
                      </a:endParaRPr>
                    </a:p>
                  </a:txBody>
                  <a:tcPr marL="68580" marR="68580" marT="0" marB="0"/>
                </a:tc>
              </a:tr>
              <a:tr h="321791">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Q</a:t>
                      </a:r>
                      <a:endParaRPr lang="en-US" sz="2000">
                        <a:effectLst/>
                        <a:latin typeface="Courier New"/>
                        <a:ea typeface="Times New Roman"/>
                        <a:cs typeface="Times New Roman"/>
                      </a:endParaRPr>
                    </a:p>
                  </a:txBody>
                  <a:tcPr marL="68580" marR="68580" marT="0" marB="0"/>
                </a:tc>
                <a:tc>
                  <a:txBody>
                    <a:bodyPr/>
                    <a:lstStyle/>
                    <a:p>
                      <a:pPr marL="0" marR="0" algn="l">
                        <a:spcBef>
                          <a:spcPts val="0"/>
                        </a:spcBef>
                        <a:spcAft>
                          <a:spcPts val="0"/>
                        </a:spcAft>
                      </a:pPr>
                      <a:r>
                        <a:rPr lang="en-US" sz="2000" dirty="0">
                          <a:effectLst/>
                        </a:rPr>
                        <a:t>No change </a:t>
                      </a:r>
                      <a:endParaRPr lang="en-US" sz="2000" dirty="0">
                        <a:effectLst/>
                        <a:latin typeface="Courier New"/>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val="274477767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75</a:t>
            </a:fld>
            <a:endParaRPr lang="en-GB"/>
          </a:p>
        </p:txBody>
      </p:sp>
      <p:pic>
        <p:nvPicPr>
          <p:cNvPr id="36866" name="Picture 2" descr="E:\CengageBook\FiguresForStudentTotes\Clements 1e JPG_files\ch02\87046-02-03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2708920"/>
            <a:ext cx="7362917" cy="345638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23528" y="332656"/>
            <a:ext cx="7848872" cy="1754326"/>
          </a:xfrm>
          <a:prstGeom prst="rect">
            <a:avLst/>
          </a:prstGeom>
        </p:spPr>
        <p:txBody>
          <a:bodyPr wrap="square">
            <a:spAutoFit/>
          </a:bodyPr>
          <a:lstStyle/>
          <a:p>
            <a:r>
              <a:rPr lang="en-US" b="1" dirty="0"/>
              <a:t>Clocked RS Flip-flops</a:t>
            </a:r>
            <a:endParaRPr lang="en-US" dirty="0"/>
          </a:p>
          <a:p>
            <a:r>
              <a:rPr lang="en-US" dirty="0"/>
              <a:t> </a:t>
            </a:r>
          </a:p>
          <a:p>
            <a:r>
              <a:rPr lang="en-US" dirty="0"/>
              <a:t>The RS latch </a:t>
            </a:r>
            <a:r>
              <a:rPr lang="en-US" dirty="0" smtClean="0"/>
              <a:t>responds </a:t>
            </a:r>
            <a:r>
              <a:rPr lang="en-US" dirty="0"/>
              <a:t>to its inputs according to its truth table. Sometimes we want the RS latch to ignore its inputs until a specific time. The circuit of Figure </a:t>
            </a:r>
            <a:r>
              <a:rPr lang="en-US" dirty="0" smtClean="0"/>
              <a:t>2.36 </a:t>
            </a:r>
            <a:r>
              <a:rPr lang="en-US" dirty="0"/>
              <a:t>demonstrates how we can turn the RS latch into a clocked RS flip-flop.</a:t>
            </a:r>
          </a:p>
        </p:txBody>
      </p:sp>
    </p:spTree>
    <p:extLst>
      <p:ext uri="{BB962C8B-B14F-4D97-AF65-F5344CB8AC3E}">
        <p14:creationId xmlns:p14="http://schemas.microsoft.com/office/powerpoint/2010/main" val="24857102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76</a:t>
            </a:fld>
            <a:endParaRPr lang="en-GB"/>
          </a:p>
        </p:txBody>
      </p:sp>
      <p:pic>
        <p:nvPicPr>
          <p:cNvPr id="37890" name="Picture 2" descr="E:\CengageBook\FiguresForStudentTotes\Clements 1e JPG_files\ch02\87046-02-03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2564904"/>
            <a:ext cx="7986669" cy="292109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95536" y="476672"/>
            <a:ext cx="7416824" cy="1477328"/>
          </a:xfrm>
          <a:prstGeom prst="rect">
            <a:avLst/>
          </a:prstGeom>
        </p:spPr>
        <p:txBody>
          <a:bodyPr wrap="square">
            <a:spAutoFit/>
          </a:bodyPr>
          <a:lstStyle/>
          <a:p>
            <a:r>
              <a:rPr lang="en-US" b="1" dirty="0"/>
              <a:t>D Flip-flop</a:t>
            </a:r>
            <a:endParaRPr lang="en-US" dirty="0"/>
          </a:p>
          <a:p>
            <a:r>
              <a:rPr lang="en-US" dirty="0"/>
              <a:t> </a:t>
            </a:r>
          </a:p>
          <a:p>
            <a:r>
              <a:rPr lang="en-US" dirty="0" smtClean="0"/>
              <a:t>The D </a:t>
            </a:r>
            <a:r>
              <a:rPr lang="en-US" dirty="0"/>
              <a:t>flip-flow that has a D (data) input and a C (clock) input. Setting the C input to 1 is called </a:t>
            </a:r>
            <a:r>
              <a:rPr lang="en-US" i="1" dirty="0"/>
              <a:t>clocking</a:t>
            </a:r>
            <a:r>
              <a:rPr lang="en-US" dirty="0"/>
              <a:t> the flip-flop. D flip-flops can be level sensitive, edge triggered or master-slave.</a:t>
            </a:r>
          </a:p>
        </p:txBody>
      </p:sp>
    </p:spTree>
    <p:extLst>
      <p:ext uri="{BB962C8B-B14F-4D97-AF65-F5344CB8AC3E}">
        <p14:creationId xmlns:p14="http://schemas.microsoft.com/office/powerpoint/2010/main" val="18817950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77</a:t>
            </a:fld>
            <a:endParaRPr lang="en-GB"/>
          </a:p>
        </p:txBody>
      </p:sp>
      <p:pic>
        <p:nvPicPr>
          <p:cNvPr id="38914" name="Picture 2" descr="E:\CengageBook\FiguresForStudentTotes\Clements 1e JPG_files\ch02\87046-02-03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980728"/>
            <a:ext cx="7645914" cy="3528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6588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78</a:t>
            </a:fld>
            <a:endParaRPr lang="en-GB"/>
          </a:p>
        </p:txBody>
      </p:sp>
      <p:pic>
        <p:nvPicPr>
          <p:cNvPr id="39938" name="Picture 2" descr="E:\CengageBook\FiguresForStudentTotes\Clements 1e JPG_files\ch02\87046-02-03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440" y="2934612"/>
            <a:ext cx="7442408" cy="3590732"/>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251520" y="332656"/>
            <a:ext cx="7755712" cy="2585323"/>
          </a:xfrm>
          <a:prstGeom prst="rect">
            <a:avLst/>
          </a:prstGeom>
        </p:spPr>
        <p:txBody>
          <a:bodyPr wrap="square">
            <a:spAutoFit/>
          </a:bodyPr>
          <a:lstStyle/>
          <a:p>
            <a:r>
              <a:rPr lang="en-US" b="1" dirty="0" smtClean="0"/>
              <a:t>Timing diagrams</a:t>
            </a:r>
            <a:endParaRPr lang="en-US" dirty="0"/>
          </a:p>
          <a:p>
            <a:r>
              <a:rPr lang="en-US" dirty="0"/>
              <a:t> </a:t>
            </a:r>
          </a:p>
          <a:p>
            <a:r>
              <a:rPr lang="en-US" dirty="0" smtClean="0"/>
              <a:t>Before </a:t>
            </a:r>
            <a:r>
              <a:rPr lang="en-US" dirty="0"/>
              <a:t>demonstrating applications of D flip-flops, we introduce the timing diagram that explain the behavior of sequential circuits. A timing diagram shows how a cause creates an effect. Figure 2.41 shows how we represent a signal as two parallel lines at 0 and 1 levels. </a:t>
            </a:r>
            <a:r>
              <a:rPr lang="en-US" dirty="0" smtClean="0"/>
              <a:t>  </a:t>
            </a:r>
            <a:r>
              <a:rPr lang="en-US" dirty="0"/>
              <a:t>They imply that this signal may be 0 or 1 (we are not concerned with which level the signal is in). What we are concerned with is the point at which a signal changes its state</a:t>
            </a:r>
          </a:p>
        </p:txBody>
      </p:sp>
    </p:spTree>
    <p:extLst>
      <p:ext uri="{BB962C8B-B14F-4D97-AF65-F5344CB8AC3E}">
        <p14:creationId xmlns:p14="http://schemas.microsoft.com/office/powerpoint/2010/main" val="31970091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79</a:t>
            </a:fld>
            <a:endParaRPr lang="en-GB"/>
          </a:p>
        </p:txBody>
      </p:sp>
      <p:pic>
        <p:nvPicPr>
          <p:cNvPr id="40962" name="Picture 2" descr="E:\CengageBook\FiguresForStudentTotes\Clements 1e JPG_files\ch02\87046-02-04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916832"/>
            <a:ext cx="4406900" cy="45847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51520" y="332656"/>
            <a:ext cx="8046640" cy="1477328"/>
          </a:xfrm>
          <a:prstGeom prst="rect">
            <a:avLst/>
          </a:prstGeom>
        </p:spPr>
        <p:txBody>
          <a:bodyPr wrap="square">
            <a:spAutoFit/>
          </a:bodyPr>
          <a:lstStyle/>
          <a:p>
            <a:r>
              <a:rPr lang="en-US" dirty="0"/>
              <a:t>Figure </a:t>
            </a:r>
            <a:r>
              <a:rPr lang="en-US" dirty="0" smtClean="0"/>
              <a:t>2.40 </a:t>
            </a:r>
            <a:r>
              <a:rPr lang="en-US" dirty="0"/>
              <a:t>demonstrates </a:t>
            </a:r>
            <a:r>
              <a:rPr lang="en-US" dirty="0" smtClean="0"/>
              <a:t>an </a:t>
            </a:r>
            <a:r>
              <a:rPr lang="en-US" dirty="0"/>
              <a:t>application of D flip-flops; sampling (capturing) a time-varying signal. Three processing units </a:t>
            </a:r>
            <a:r>
              <a:rPr lang="en-US" i="1" dirty="0"/>
              <a:t>A</a:t>
            </a:r>
            <a:r>
              <a:rPr lang="en-US" dirty="0"/>
              <a:t>, </a:t>
            </a:r>
            <a:r>
              <a:rPr lang="en-US" i="1" dirty="0"/>
              <a:t>B</a:t>
            </a:r>
            <a:r>
              <a:rPr lang="en-US" dirty="0"/>
              <a:t>, and C each take an input and operate on it to generate an output after a certain delay. New inputs, labeled </a:t>
            </a:r>
            <a:r>
              <a:rPr lang="en-US" i="1" dirty="0" err="1"/>
              <a:t>i</a:t>
            </a:r>
            <a:r>
              <a:rPr lang="en-US" dirty="0"/>
              <a:t>, are applied to processes </a:t>
            </a:r>
            <a:r>
              <a:rPr lang="en-US" i="1" dirty="0"/>
              <a:t>A</a:t>
            </a:r>
            <a:r>
              <a:rPr lang="en-US" dirty="0"/>
              <a:t> and </a:t>
            </a:r>
            <a:r>
              <a:rPr lang="en-US" i="1" dirty="0"/>
              <a:t>B</a:t>
            </a:r>
            <a:r>
              <a:rPr lang="en-US" dirty="0"/>
              <a:t> at the time t</a:t>
            </a:r>
            <a:r>
              <a:rPr lang="en-US" baseline="-25000" dirty="0"/>
              <a:t>0</a:t>
            </a:r>
            <a:r>
              <a:rPr lang="en-US" dirty="0"/>
              <a:t>. A process can be anything from a binary adder to a memory device.</a:t>
            </a:r>
          </a:p>
        </p:txBody>
      </p:sp>
    </p:spTree>
    <p:extLst>
      <p:ext uri="{BB962C8B-B14F-4D97-AF65-F5344CB8AC3E}">
        <p14:creationId xmlns:p14="http://schemas.microsoft.com/office/powerpoint/2010/main" val="30594720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8</a:t>
            </a:fld>
            <a:endParaRPr lang="en-GB"/>
          </a:p>
        </p:txBody>
      </p:sp>
      <p:sp>
        <p:nvSpPr>
          <p:cNvPr id="2" name="Rectangle 1"/>
          <p:cNvSpPr/>
          <p:nvPr/>
        </p:nvSpPr>
        <p:spPr>
          <a:xfrm>
            <a:off x="179512" y="1052736"/>
            <a:ext cx="8100392" cy="3170099"/>
          </a:xfrm>
          <a:prstGeom prst="rect">
            <a:avLst/>
          </a:prstGeom>
        </p:spPr>
        <p:txBody>
          <a:bodyPr wrap="square">
            <a:spAutoFit/>
          </a:bodyPr>
          <a:lstStyle/>
          <a:p>
            <a:pPr algn="ctr"/>
            <a:r>
              <a:rPr lang="en-US" sz="2000" b="1" dirty="0">
                <a:ea typeface="Times New Roman"/>
              </a:rPr>
              <a:t>Warning!</a:t>
            </a:r>
            <a:endParaRPr lang="en-US" sz="2000" dirty="0">
              <a:ea typeface="Times New Roman"/>
            </a:endParaRPr>
          </a:p>
          <a:p>
            <a:r>
              <a:rPr lang="en-US" sz="2000" dirty="0">
                <a:ea typeface="Times New Roman"/>
              </a:rPr>
              <a:t> </a:t>
            </a:r>
          </a:p>
          <a:p>
            <a:r>
              <a:rPr lang="en-US" sz="2000" dirty="0">
                <a:ea typeface="Times New Roman"/>
              </a:rPr>
              <a:t>Decimal positional notation cannot record all fractions exactly; for example 1/3 is 0.33333333333…33. </a:t>
            </a:r>
          </a:p>
          <a:p>
            <a:endParaRPr lang="en-US" sz="2000" dirty="0">
              <a:ea typeface="Times New Roman"/>
            </a:endParaRPr>
          </a:p>
          <a:p>
            <a:r>
              <a:rPr lang="en-US" sz="2000" dirty="0">
                <a:ea typeface="Times New Roman"/>
              </a:rPr>
              <a:t>The same is true of binary positional notation. </a:t>
            </a:r>
          </a:p>
          <a:p>
            <a:endParaRPr lang="en-US" sz="2000" dirty="0">
              <a:ea typeface="Times New Roman"/>
            </a:endParaRPr>
          </a:p>
          <a:p>
            <a:r>
              <a:rPr lang="en-US" sz="2000" dirty="0">
                <a:ea typeface="Times New Roman"/>
              </a:rPr>
              <a:t>Some fractions that can be represented in decimal cannot be represented in binary; for example 0.1</a:t>
            </a:r>
            <a:r>
              <a:rPr lang="en-US" sz="2000" baseline="-25000" dirty="0">
                <a:ea typeface="Times New Roman"/>
              </a:rPr>
              <a:t>10</a:t>
            </a:r>
            <a:r>
              <a:rPr lang="en-US" sz="2000" dirty="0">
                <a:ea typeface="Times New Roman"/>
              </a:rPr>
              <a:t> cannot be converted exactly into binary form.</a:t>
            </a:r>
          </a:p>
        </p:txBody>
      </p:sp>
    </p:spTree>
    <p:extLst>
      <p:ext uri="{BB962C8B-B14F-4D97-AF65-F5344CB8AC3E}">
        <p14:creationId xmlns:p14="http://schemas.microsoft.com/office/powerpoint/2010/main" val="272006142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80</a:t>
            </a:fld>
            <a:endParaRPr lang="en-GB"/>
          </a:p>
        </p:txBody>
      </p:sp>
      <p:pic>
        <p:nvPicPr>
          <p:cNvPr id="41986" name="Picture 2" descr="E:\CengageBook\FiguresForStudentTotes\Clements 1e JPG_files\ch02\87046-02-0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700808"/>
            <a:ext cx="6408712" cy="496376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95536" y="382013"/>
            <a:ext cx="7848872" cy="1200329"/>
          </a:xfrm>
          <a:prstGeom prst="rect">
            <a:avLst/>
          </a:prstGeom>
        </p:spPr>
        <p:txBody>
          <a:bodyPr wrap="square">
            <a:spAutoFit/>
          </a:bodyPr>
          <a:lstStyle/>
          <a:p>
            <a:r>
              <a:rPr lang="en-US" dirty="0"/>
              <a:t>Figure </a:t>
            </a:r>
            <a:r>
              <a:rPr lang="en-US" dirty="0" smtClean="0"/>
              <a:t>2.41 </a:t>
            </a:r>
            <a:r>
              <a:rPr lang="en-US" dirty="0"/>
              <a:t>extends Figure </a:t>
            </a:r>
            <a:r>
              <a:rPr lang="en-US" dirty="0" smtClean="0"/>
              <a:t>2.40 </a:t>
            </a:r>
            <a:r>
              <a:rPr lang="en-US" dirty="0"/>
              <a:t>to demonstrate </a:t>
            </a:r>
            <a:r>
              <a:rPr lang="en-US" i="1" dirty="0"/>
              <a:t>pipelining</a:t>
            </a:r>
            <a:r>
              <a:rPr lang="en-US" dirty="0"/>
              <a:t>, in which flip-flops separate processes </a:t>
            </a:r>
            <a:r>
              <a:rPr lang="en-US" i="1" dirty="0"/>
              <a:t>A</a:t>
            </a:r>
            <a:r>
              <a:rPr lang="en-US" dirty="0"/>
              <a:t> and </a:t>
            </a:r>
            <a:r>
              <a:rPr lang="en-US" i="1" dirty="0"/>
              <a:t>B</a:t>
            </a:r>
            <a:r>
              <a:rPr lang="en-US" dirty="0"/>
              <a:t> in a digital system by acting as a </a:t>
            </a:r>
            <a:r>
              <a:rPr lang="en-US" i="1" dirty="0"/>
              <a:t>barrier</a:t>
            </a:r>
            <a:r>
              <a:rPr lang="en-US" dirty="0"/>
              <a:t> between them. The flip-flops in Figure </a:t>
            </a:r>
            <a:r>
              <a:rPr lang="en-US" dirty="0" smtClean="0"/>
              <a:t>2.41 </a:t>
            </a:r>
            <a:r>
              <a:rPr lang="en-US" dirty="0"/>
              <a:t>are edge-triggered and all are clocked at the same time.</a:t>
            </a:r>
          </a:p>
        </p:txBody>
      </p:sp>
    </p:spTree>
    <p:extLst>
      <p:ext uri="{BB962C8B-B14F-4D97-AF65-F5344CB8AC3E}">
        <p14:creationId xmlns:p14="http://schemas.microsoft.com/office/powerpoint/2010/main" val="24962336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81</a:t>
            </a:fld>
            <a:endParaRPr lang="en-GB"/>
          </a:p>
        </p:txBody>
      </p:sp>
      <p:pic>
        <p:nvPicPr>
          <p:cNvPr id="43010" name="Picture 2" descr="E:\CengageBook\FiguresForStudentTotes\Clements 1e JPG_files\ch02\87046-02-04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350" y="1774330"/>
            <a:ext cx="7701579" cy="338286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66530" y="404664"/>
            <a:ext cx="7488832" cy="923330"/>
          </a:xfrm>
          <a:prstGeom prst="rect">
            <a:avLst/>
          </a:prstGeom>
        </p:spPr>
        <p:txBody>
          <a:bodyPr wrap="square">
            <a:spAutoFit/>
          </a:bodyPr>
          <a:lstStyle/>
          <a:p>
            <a:r>
              <a:rPr lang="en-US" b="1" dirty="0"/>
              <a:t>The JK Flip-flop</a:t>
            </a:r>
          </a:p>
          <a:p>
            <a:r>
              <a:rPr lang="en-US" dirty="0"/>
              <a:t> </a:t>
            </a:r>
          </a:p>
          <a:p>
            <a:r>
              <a:rPr lang="en-US" dirty="0"/>
              <a:t>The </a:t>
            </a:r>
            <a:r>
              <a:rPr lang="en-US" dirty="0" smtClean="0"/>
              <a:t>JK is </a:t>
            </a:r>
            <a:r>
              <a:rPr lang="en-US" dirty="0"/>
              <a:t>the most versatile of all flip-flops. </a:t>
            </a:r>
          </a:p>
        </p:txBody>
      </p:sp>
    </p:spTree>
    <p:extLst>
      <p:ext uri="{BB962C8B-B14F-4D97-AF65-F5344CB8AC3E}">
        <p14:creationId xmlns:p14="http://schemas.microsoft.com/office/powerpoint/2010/main" val="34685077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82</a:t>
            </a:fld>
            <a:endParaRPr lang="en-GB"/>
          </a:p>
        </p:txBody>
      </p:sp>
      <p:pic>
        <p:nvPicPr>
          <p:cNvPr id="44034" name="Picture 2" descr="E:\CengageBook\FiguresForStudentTotes\Clements 1e JPG_files\ch02\87046-02-04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933450"/>
            <a:ext cx="7667432" cy="3647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533808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83</a:t>
            </a:fld>
            <a:endParaRPr lang="en-GB"/>
          </a:p>
        </p:txBody>
      </p:sp>
      <p:pic>
        <p:nvPicPr>
          <p:cNvPr id="45058" name="Picture 2" descr="E:\CengageBook\FiguresForStudentTotes\Clements 1e JPG_files\ch02\87046-02-04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820" y="3501008"/>
            <a:ext cx="7655192" cy="266429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95536" y="476672"/>
            <a:ext cx="7848872" cy="2862322"/>
          </a:xfrm>
          <a:prstGeom prst="rect">
            <a:avLst/>
          </a:prstGeom>
        </p:spPr>
        <p:txBody>
          <a:bodyPr wrap="square">
            <a:spAutoFit/>
          </a:bodyPr>
          <a:lstStyle/>
          <a:p>
            <a:r>
              <a:rPr lang="en-US" b="1" dirty="0"/>
              <a:t>Registers</a:t>
            </a:r>
            <a:endParaRPr lang="en-US" dirty="0"/>
          </a:p>
          <a:p>
            <a:r>
              <a:rPr lang="en-US" dirty="0"/>
              <a:t> </a:t>
            </a:r>
          </a:p>
          <a:p>
            <a:r>
              <a:rPr lang="en-US" dirty="0"/>
              <a:t>RS, D and JF flip-flops are the building blocks of sequential circuits such as registers and counters. The </a:t>
            </a:r>
            <a:r>
              <a:rPr lang="en-US" dirty="0" smtClean="0"/>
              <a:t>register is </a:t>
            </a:r>
            <a:r>
              <a:rPr lang="en-US" dirty="0"/>
              <a:t>an </a:t>
            </a:r>
            <a:r>
              <a:rPr lang="en-US" i="1" dirty="0"/>
              <a:t>m</a:t>
            </a:r>
            <a:r>
              <a:rPr lang="en-US" dirty="0"/>
              <a:t>-bit storage element that uses </a:t>
            </a:r>
            <a:r>
              <a:rPr lang="en-US" i="1" dirty="0"/>
              <a:t>m</a:t>
            </a:r>
            <a:r>
              <a:rPr lang="en-US" dirty="0"/>
              <a:t> flip-flops to store an </a:t>
            </a:r>
            <a:r>
              <a:rPr lang="en-US" i="1" dirty="0"/>
              <a:t>m</a:t>
            </a:r>
            <a:r>
              <a:rPr lang="en-US" dirty="0"/>
              <a:t>-bit word. </a:t>
            </a:r>
            <a:endParaRPr lang="en-US" dirty="0" smtClean="0"/>
          </a:p>
          <a:p>
            <a:endParaRPr lang="en-US" dirty="0"/>
          </a:p>
          <a:p>
            <a:r>
              <a:rPr lang="en-US" dirty="0" smtClean="0"/>
              <a:t>The </a:t>
            </a:r>
            <a:r>
              <a:rPr lang="en-US" dirty="0"/>
              <a:t>clock inputs of the flip-flops are connected together </a:t>
            </a:r>
            <a:r>
              <a:rPr lang="en-US" dirty="0" smtClean="0"/>
              <a:t>and all flip-flops </a:t>
            </a:r>
            <a:r>
              <a:rPr lang="en-US" dirty="0"/>
              <a:t>are clocked </a:t>
            </a:r>
            <a:r>
              <a:rPr lang="en-US" dirty="0" smtClean="0"/>
              <a:t>together. </a:t>
            </a:r>
            <a:r>
              <a:rPr lang="en-US" dirty="0"/>
              <a:t>When the register is clocked, the word at its D inputs is transferred to its Q </a:t>
            </a:r>
            <a:r>
              <a:rPr lang="en-US" dirty="0" smtClean="0"/>
              <a:t>outputs </a:t>
            </a:r>
            <a:r>
              <a:rPr lang="en-US" dirty="0"/>
              <a:t>and held constant until the next clock pulse.</a:t>
            </a:r>
          </a:p>
        </p:txBody>
      </p:sp>
    </p:spTree>
    <p:extLst>
      <p:ext uri="{BB962C8B-B14F-4D97-AF65-F5344CB8AC3E}">
        <p14:creationId xmlns:p14="http://schemas.microsoft.com/office/powerpoint/2010/main" val="16686689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84</a:t>
            </a:fld>
            <a:endParaRPr lang="en-GB"/>
          </a:p>
        </p:txBody>
      </p:sp>
      <p:pic>
        <p:nvPicPr>
          <p:cNvPr id="46082" name="Picture 2" descr="E:\CengageBook\FiguresForStudentTotes\Clements 1e JPG_files\ch02\87046-02-04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284984"/>
            <a:ext cx="7959775" cy="220249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23528" y="404664"/>
            <a:ext cx="7848872" cy="2585323"/>
          </a:xfrm>
          <a:prstGeom prst="rect">
            <a:avLst/>
          </a:prstGeom>
        </p:spPr>
        <p:txBody>
          <a:bodyPr wrap="square">
            <a:spAutoFit/>
          </a:bodyPr>
          <a:lstStyle/>
          <a:p>
            <a:r>
              <a:rPr lang="en-US" b="1" dirty="0"/>
              <a:t>Shift Register</a:t>
            </a:r>
            <a:endParaRPr lang="en-US" dirty="0"/>
          </a:p>
          <a:p>
            <a:r>
              <a:rPr lang="en-US" dirty="0"/>
              <a:t> </a:t>
            </a:r>
          </a:p>
          <a:p>
            <a:r>
              <a:rPr lang="en-US" dirty="0"/>
              <a:t>By modifying the structure of a register we can build a </a:t>
            </a:r>
            <a:r>
              <a:rPr lang="en-US" i="1" dirty="0"/>
              <a:t>shift register</a:t>
            </a:r>
            <a:r>
              <a:rPr lang="en-US" dirty="0"/>
              <a:t> whose bits are moved one place right every time the register is clocked. For example, the binary pattern 01110101</a:t>
            </a:r>
          </a:p>
          <a:p>
            <a:r>
              <a:rPr lang="en-US" dirty="0"/>
              <a:t>	</a:t>
            </a:r>
          </a:p>
          <a:p>
            <a:r>
              <a:rPr lang="en-US" dirty="0"/>
              <a:t>becomes	00111010 after the shift register is clocked once</a:t>
            </a:r>
          </a:p>
          <a:p>
            <a:r>
              <a:rPr lang="en-US" dirty="0"/>
              <a:t>and	00011101 after it is clocked twice</a:t>
            </a:r>
          </a:p>
          <a:p>
            <a:r>
              <a:rPr lang="en-US" dirty="0"/>
              <a:t>and	00001110 after it is clocked three times, and so on.</a:t>
            </a:r>
          </a:p>
        </p:txBody>
      </p:sp>
    </p:spTree>
    <p:extLst>
      <p:ext uri="{BB962C8B-B14F-4D97-AF65-F5344CB8AC3E}">
        <p14:creationId xmlns:p14="http://schemas.microsoft.com/office/powerpoint/2010/main" val="71105016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85</a:t>
            </a:fld>
            <a:endParaRPr lang="en-GB"/>
          </a:p>
        </p:txBody>
      </p:sp>
      <p:pic>
        <p:nvPicPr>
          <p:cNvPr id="47106" name="Picture 2" descr="E:\CengageBook\FiguresForStudentTotes\Clements 1e JPG_files\ch02\87046-02-04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96752"/>
            <a:ext cx="6768752" cy="523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61910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86</a:t>
            </a:fld>
            <a:endParaRPr lang="en-GB"/>
          </a:p>
        </p:txBody>
      </p:sp>
      <p:pic>
        <p:nvPicPr>
          <p:cNvPr id="48130" name="Picture 2" descr="E:\CengageBook\FiguresForStudentTotes\Clements 1e JPG_files\ch02\87046-02-04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51768"/>
            <a:ext cx="7643632" cy="3417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389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87</a:t>
            </a:fld>
            <a:endParaRPr lang="en-GB"/>
          </a:p>
        </p:txBody>
      </p:sp>
      <p:graphicFrame>
        <p:nvGraphicFramePr>
          <p:cNvPr id="2" name="Table 1"/>
          <p:cNvGraphicFramePr>
            <a:graphicFrameLocks noGrp="1"/>
          </p:cNvGraphicFramePr>
          <p:nvPr>
            <p:extLst>
              <p:ext uri="{D42A27DB-BD31-4B8C-83A1-F6EECF244321}">
                <p14:modId xmlns:p14="http://schemas.microsoft.com/office/powerpoint/2010/main" val="1394820429"/>
              </p:ext>
            </p:extLst>
          </p:nvPr>
        </p:nvGraphicFramePr>
        <p:xfrm>
          <a:off x="179511" y="1844824"/>
          <a:ext cx="7920882" cy="3096341"/>
        </p:xfrm>
        <a:graphic>
          <a:graphicData uri="http://schemas.openxmlformats.org/drawingml/2006/table">
            <a:tbl>
              <a:tblPr>
                <a:tableStyleId>{5C22544A-7EE6-4342-B048-85BDC9FD1C3A}</a:tableStyleId>
              </a:tblPr>
              <a:tblGrid>
                <a:gridCol w="4229929"/>
                <a:gridCol w="162560"/>
                <a:gridCol w="1507562"/>
                <a:gridCol w="162560"/>
                <a:gridCol w="1858271"/>
              </a:tblGrid>
              <a:tr h="315368">
                <a:tc>
                  <a:txBody>
                    <a:bodyPr/>
                    <a:lstStyle/>
                    <a:p>
                      <a:pPr marL="0" marR="0" algn="just">
                        <a:spcBef>
                          <a:spcPts val="0"/>
                        </a:spcBef>
                        <a:spcAft>
                          <a:spcPts val="0"/>
                        </a:spcAft>
                      </a:pPr>
                      <a:r>
                        <a:rPr lang="en-US" sz="2000" dirty="0">
                          <a:effectLst/>
                        </a:rPr>
                        <a:t>Shift type</a:t>
                      </a:r>
                      <a:endParaRPr lang="en-US" sz="2000" dirty="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dirty="0">
                          <a:effectLst/>
                        </a:rPr>
                        <a:t>Shift Left</a:t>
                      </a:r>
                      <a:endParaRPr lang="en-US" sz="2000" dirty="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Shift Right</a:t>
                      </a:r>
                      <a:endParaRPr lang="en-US" sz="2000">
                        <a:effectLst/>
                        <a:latin typeface="Courier New"/>
                        <a:ea typeface="Times New Roman"/>
                        <a:cs typeface="Times New Roman"/>
                      </a:endParaRPr>
                    </a:p>
                  </a:txBody>
                  <a:tcPr marL="68580" marR="68580" marT="0" marB="0"/>
                </a:tc>
              </a:tr>
              <a:tr h="315368">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r>
              <a:tr h="573397">
                <a:tc>
                  <a:txBody>
                    <a:bodyPr/>
                    <a:lstStyle/>
                    <a:p>
                      <a:pPr marL="0" marR="0" algn="just">
                        <a:spcBef>
                          <a:spcPts val="0"/>
                        </a:spcBef>
                        <a:spcAft>
                          <a:spcPts val="0"/>
                        </a:spcAft>
                      </a:pPr>
                      <a:r>
                        <a:rPr lang="en-US" sz="2000" dirty="0">
                          <a:effectLst/>
                        </a:rPr>
                        <a:t>Original bit pattern before shift</a:t>
                      </a:r>
                      <a:endParaRPr lang="en-US" sz="2000" dirty="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11010111</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11010111</a:t>
                      </a:r>
                      <a:endParaRPr lang="en-US" sz="2000">
                        <a:effectLst/>
                        <a:latin typeface="Courier New"/>
                        <a:ea typeface="Times New Roman"/>
                        <a:cs typeface="Times New Roman"/>
                      </a:endParaRPr>
                    </a:p>
                  </a:txBody>
                  <a:tcPr marL="68580" marR="68580" marT="0" marB="0"/>
                </a:tc>
              </a:tr>
              <a:tr h="315368">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r>
              <a:tr h="315368">
                <a:tc>
                  <a:txBody>
                    <a:bodyPr/>
                    <a:lstStyle/>
                    <a:p>
                      <a:pPr marL="0" marR="0" algn="just">
                        <a:spcBef>
                          <a:spcPts val="0"/>
                        </a:spcBef>
                        <a:spcAft>
                          <a:spcPts val="0"/>
                        </a:spcAft>
                      </a:pPr>
                      <a:r>
                        <a:rPr lang="en-US" sz="2000">
                          <a:effectLst/>
                        </a:rPr>
                        <a:t>Logical shift</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10101110</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01101011</a:t>
                      </a:r>
                      <a:endParaRPr lang="en-US" sz="2000">
                        <a:effectLst/>
                        <a:latin typeface="Courier New"/>
                        <a:ea typeface="Times New Roman"/>
                        <a:cs typeface="Times New Roman"/>
                      </a:endParaRPr>
                    </a:p>
                  </a:txBody>
                  <a:tcPr marL="68580" marR="68580" marT="0" marB="0"/>
                </a:tc>
              </a:tr>
              <a:tr h="315368">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r>
              <a:tr h="315368">
                <a:tc>
                  <a:txBody>
                    <a:bodyPr/>
                    <a:lstStyle/>
                    <a:p>
                      <a:pPr marL="0" marR="0" algn="just">
                        <a:spcBef>
                          <a:spcPts val="0"/>
                        </a:spcBef>
                        <a:spcAft>
                          <a:spcPts val="0"/>
                        </a:spcAft>
                      </a:pPr>
                      <a:r>
                        <a:rPr lang="en-US" sz="2000">
                          <a:effectLst/>
                        </a:rPr>
                        <a:t>Arithmetic shift</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10101110</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11101011</a:t>
                      </a:r>
                      <a:endParaRPr lang="en-US" sz="2000">
                        <a:effectLst/>
                        <a:latin typeface="Courier New"/>
                        <a:ea typeface="Times New Roman"/>
                        <a:cs typeface="Times New Roman"/>
                      </a:endParaRPr>
                    </a:p>
                  </a:txBody>
                  <a:tcPr marL="68580" marR="68580" marT="0" marB="0"/>
                </a:tc>
              </a:tr>
              <a:tr h="315368">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dirty="0">
                          <a:effectLst/>
                        </a:rPr>
                        <a:t> </a:t>
                      </a:r>
                      <a:endParaRPr lang="en-US" sz="2000" dirty="0">
                        <a:effectLst/>
                        <a:latin typeface="Courier New"/>
                        <a:ea typeface="Times New Roman"/>
                        <a:cs typeface="Times New Roman"/>
                      </a:endParaRPr>
                    </a:p>
                  </a:txBody>
                  <a:tcPr marL="68580" marR="68580" marT="0" marB="0"/>
                </a:tc>
              </a:tr>
              <a:tr h="315368">
                <a:tc>
                  <a:txBody>
                    <a:bodyPr/>
                    <a:lstStyle/>
                    <a:p>
                      <a:pPr marL="0" marR="0" algn="just">
                        <a:spcBef>
                          <a:spcPts val="0"/>
                        </a:spcBef>
                        <a:spcAft>
                          <a:spcPts val="0"/>
                        </a:spcAft>
                      </a:pPr>
                      <a:r>
                        <a:rPr lang="en-US" sz="2000">
                          <a:effectLst/>
                        </a:rPr>
                        <a:t>Circular shift</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10101111</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just">
                        <a:spcBef>
                          <a:spcPts val="0"/>
                        </a:spcBef>
                        <a:spcAft>
                          <a:spcPts val="0"/>
                        </a:spcAft>
                      </a:pPr>
                      <a:r>
                        <a:rPr lang="en-US" sz="2000" dirty="0">
                          <a:effectLst/>
                        </a:rPr>
                        <a:t>11101011</a:t>
                      </a:r>
                      <a:endParaRPr lang="en-US" sz="2000" dirty="0">
                        <a:effectLst/>
                        <a:latin typeface="Courier New"/>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val="36526607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88</a:t>
            </a:fld>
            <a:endParaRPr lang="en-GB"/>
          </a:p>
        </p:txBody>
      </p:sp>
      <p:pic>
        <p:nvPicPr>
          <p:cNvPr id="49154" name="Picture 2" descr="E:\CengageBook\FiguresForStudentTotes\Clements 1e JPG_files\ch02\87046-02-04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844824"/>
            <a:ext cx="7979258" cy="3168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073087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89</a:t>
            </a:fld>
            <a:endParaRPr lang="en-GB"/>
          </a:p>
        </p:txBody>
      </p:sp>
      <p:pic>
        <p:nvPicPr>
          <p:cNvPr id="50178" name="Picture 2" descr="E:\CengageBook\FiguresForStudentTotes\Clements 1e JPG_files\ch02\87046-02-04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5" y="2996952"/>
            <a:ext cx="7917905" cy="216024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79512" y="406301"/>
            <a:ext cx="7992888" cy="2031325"/>
          </a:xfrm>
          <a:prstGeom prst="rect">
            <a:avLst/>
          </a:prstGeom>
        </p:spPr>
        <p:txBody>
          <a:bodyPr wrap="square">
            <a:spAutoFit/>
          </a:bodyPr>
          <a:lstStyle/>
          <a:p>
            <a:r>
              <a:rPr lang="en-AU" b="1" dirty="0"/>
              <a:t>Asynchronous Counters</a:t>
            </a:r>
            <a:endParaRPr lang="en-US" dirty="0"/>
          </a:p>
          <a:p>
            <a:r>
              <a:rPr lang="en-US" dirty="0"/>
              <a:t> </a:t>
            </a:r>
          </a:p>
          <a:p>
            <a:r>
              <a:rPr lang="en-US" dirty="0"/>
              <a:t>A counter does what its name suggests; it </a:t>
            </a:r>
            <a:r>
              <a:rPr lang="en-US" i="1" dirty="0"/>
              <a:t>counts</a:t>
            </a:r>
            <a:r>
              <a:rPr lang="en-US" dirty="0"/>
              <a:t>. Simple counters count up or down through the natural binary sequence, whereas more complex counters may step through an arbitrary sequence. When a sequence terminates, the counter starts again at the beginning. A counter with </a:t>
            </a:r>
            <a:r>
              <a:rPr lang="en-US" i="1" dirty="0"/>
              <a:t>n</a:t>
            </a:r>
            <a:r>
              <a:rPr lang="en-US" dirty="0"/>
              <a:t> flip-flips cannot count through a sequence longer than 2</a:t>
            </a:r>
            <a:r>
              <a:rPr lang="en-US" baseline="30000" dirty="0"/>
              <a:t>n</a:t>
            </a:r>
            <a:r>
              <a:rPr lang="en-US" dirty="0"/>
              <a:t>.</a:t>
            </a:r>
          </a:p>
        </p:txBody>
      </p:sp>
    </p:spTree>
    <p:extLst>
      <p:ext uri="{BB962C8B-B14F-4D97-AF65-F5344CB8AC3E}">
        <p14:creationId xmlns:p14="http://schemas.microsoft.com/office/powerpoint/2010/main" val="1609897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9</a:t>
            </a:fld>
            <a:endParaRPr lang="en-GB"/>
          </a:p>
        </p:txBody>
      </p:sp>
      <p:sp>
        <p:nvSpPr>
          <p:cNvPr id="7" name="TextBox 6"/>
          <p:cNvSpPr txBox="1"/>
          <p:nvPr/>
        </p:nvSpPr>
        <p:spPr>
          <a:xfrm>
            <a:off x="179512" y="401897"/>
            <a:ext cx="8280920" cy="6555641"/>
          </a:xfrm>
          <a:prstGeom prst="rect">
            <a:avLst/>
          </a:prstGeom>
          <a:noFill/>
        </p:spPr>
        <p:txBody>
          <a:bodyPr wrap="square" rtlCol="0">
            <a:spAutoFit/>
          </a:bodyPr>
          <a:lstStyle/>
          <a:p>
            <a:pPr algn="ctr"/>
            <a:r>
              <a:rPr lang="en-US" sz="2400" b="1" dirty="0" smtClean="0"/>
              <a:t>Binary Arithmetic</a:t>
            </a:r>
            <a:endParaRPr lang="en-US" sz="2400" b="1" dirty="0"/>
          </a:p>
          <a:p>
            <a:endParaRPr lang="en-US" dirty="0" smtClean="0"/>
          </a:p>
          <a:p>
            <a:r>
              <a:rPr lang="en-US" b="1" dirty="0" smtClean="0"/>
              <a:t>Addition</a:t>
            </a:r>
            <a:r>
              <a:rPr lang="en-US" b="1" dirty="0"/>
              <a:t>	Subtraction	Multiplication	Addition (three bits)</a:t>
            </a:r>
            <a:endParaRPr lang="en-US" dirty="0"/>
          </a:p>
          <a:p>
            <a:pPr>
              <a:tabLst>
                <a:tab pos="1882775" algn="l"/>
                <a:tab pos="3946525" algn="l"/>
                <a:tab pos="5916613" algn="l"/>
              </a:tabLst>
            </a:pPr>
            <a:r>
              <a:rPr lang="en-US" dirty="0"/>
              <a:t> </a:t>
            </a:r>
          </a:p>
          <a:p>
            <a:pPr>
              <a:tabLst>
                <a:tab pos="1978025" algn="l"/>
                <a:tab pos="3946525" algn="l"/>
                <a:tab pos="5645150" algn="l"/>
              </a:tabLst>
            </a:pPr>
            <a:r>
              <a:rPr lang="en-US" dirty="0"/>
              <a:t>0 + 0 = 0	0 - 0 = 0	0 x 0 = 0	0 + 0 + 0 = 0</a:t>
            </a:r>
          </a:p>
          <a:p>
            <a:pPr>
              <a:tabLst>
                <a:tab pos="1978025" algn="l"/>
                <a:tab pos="3946525" algn="l"/>
                <a:tab pos="5645150" algn="l"/>
              </a:tabLst>
            </a:pPr>
            <a:r>
              <a:rPr lang="en-US" dirty="0"/>
              <a:t>0 + 1 = 1	0 - 1 = 1 (</a:t>
            </a:r>
            <a:r>
              <a:rPr lang="en-US" sz="1600" dirty="0"/>
              <a:t>borrow 1</a:t>
            </a:r>
            <a:r>
              <a:rPr lang="en-US" dirty="0"/>
              <a:t>)	0 x 1 = 0	0 + 0 + 1 = 1</a:t>
            </a:r>
          </a:p>
          <a:p>
            <a:pPr>
              <a:tabLst>
                <a:tab pos="1978025" algn="l"/>
                <a:tab pos="3946525" algn="l"/>
                <a:tab pos="5645150" algn="l"/>
              </a:tabLst>
            </a:pPr>
            <a:r>
              <a:rPr lang="en-US" dirty="0"/>
              <a:t>1 + 0 = 1	1 - 0 = 1	1 x 0 = 0	</a:t>
            </a:r>
            <a:r>
              <a:rPr lang="en-US" dirty="0" smtClean="0"/>
              <a:t>0 </a:t>
            </a:r>
            <a:r>
              <a:rPr lang="en-US" dirty="0"/>
              <a:t>+ 1 + 0 = 1</a:t>
            </a:r>
          </a:p>
          <a:p>
            <a:pPr>
              <a:tabLst>
                <a:tab pos="1978025" algn="l"/>
                <a:tab pos="3946525" algn="l"/>
                <a:tab pos="5645150" algn="l"/>
              </a:tabLst>
            </a:pPr>
            <a:r>
              <a:rPr lang="en-US" dirty="0"/>
              <a:t>1 + 1 = 0 (carry 1)	1 - 1 = 0	1 x 1 = 1	0 + 1 + 1 = 0 (carry 1)</a:t>
            </a:r>
          </a:p>
          <a:p>
            <a:pPr>
              <a:tabLst>
                <a:tab pos="1978025" algn="l"/>
                <a:tab pos="3946525" algn="l"/>
                <a:tab pos="5645150" algn="l"/>
              </a:tabLst>
            </a:pPr>
            <a:r>
              <a:rPr lang="en-US" dirty="0"/>
              <a:t>			1 + 0 + 0 = 1</a:t>
            </a:r>
          </a:p>
          <a:p>
            <a:pPr>
              <a:tabLst>
                <a:tab pos="1978025" algn="l"/>
                <a:tab pos="3946525" algn="l"/>
                <a:tab pos="5645150" algn="l"/>
              </a:tabLst>
            </a:pPr>
            <a:r>
              <a:rPr lang="en-US" dirty="0"/>
              <a:t>			1 + 0 + 1 = 0 (carry 1)</a:t>
            </a:r>
          </a:p>
          <a:p>
            <a:pPr>
              <a:tabLst>
                <a:tab pos="1978025" algn="l"/>
                <a:tab pos="3946525" algn="l"/>
                <a:tab pos="5645150" algn="l"/>
              </a:tabLst>
            </a:pPr>
            <a:r>
              <a:rPr lang="en-US" dirty="0"/>
              <a:t>			1 + 1 + 0 = 0 (carry 1)</a:t>
            </a:r>
          </a:p>
          <a:p>
            <a:pPr>
              <a:tabLst>
                <a:tab pos="1978025" algn="l"/>
                <a:tab pos="3946525" algn="l"/>
                <a:tab pos="5645150" algn="l"/>
              </a:tabLst>
            </a:pPr>
            <a:r>
              <a:rPr lang="en-US" dirty="0"/>
              <a:t>			1 + 1 + 1 = 1 (carry 1)</a:t>
            </a:r>
          </a:p>
          <a:p>
            <a:r>
              <a:rPr lang="en-US" dirty="0"/>
              <a:t> </a:t>
            </a:r>
          </a:p>
          <a:p>
            <a:r>
              <a:rPr lang="en-GB" dirty="0" smtClean="0"/>
              <a:t>Because there are only two possible values for a digit, 0 or 1, binary arithmetic is very easy. These tables cover the fundamental operations of addition, subtraction, and multiplication.</a:t>
            </a:r>
          </a:p>
          <a:p>
            <a:endParaRPr lang="en-GB" dirty="0"/>
          </a:p>
          <a:p>
            <a:r>
              <a:rPr lang="en-GB" dirty="0" smtClean="0"/>
              <a:t>The digital logic necessary used to implement bit-level arithmetic operations is trivial.</a:t>
            </a:r>
          </a:p>
          <a:p>
            <a:endParaRPr lang="en-US" dirty="0" smtClean="0"/>
          </a:p>
          <a:p>
            <a:r>
              <a:rPr lang="en-US" dirty="0"/>
              <a:t> </a:t>
            </a:r>
          </a:p>
          <a:p>
            <a:endParaRPr lang="en-GB" dirty="0"/>
          </a:p>
          <a:p>
            <a:endParaRPr lang="en-US" dirty="0"/>
          </a:p>
        </p:txBody>
      </p:sp>
    </p:spTree>
    <p:extLst>
      <p:ext uri="{BB962C8B-B14F-4D97-AF65-F5344CB8AC3E}">
        <p14:creationId xmlns:p14="http://schemas.microsoft.com/office/powerpoint/2010/main" val="409136823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90</a:t>
            </a:fld>
            <a:endParaRPr lang="en-GB"/>
          </a:p>
        </p:txBody>
      </p:sp>
      <p:pic>
        <p:nvPicPr>
          <p:cNvPr id="51202" name="Picture 2" descr="E:\CengageBook\FiguresForStudentTotes\Clements 1e JPG_files\ch02\87046-02-0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052736"/>
            <a:ext cx="7488832" cy="4856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6286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91</a:t>
            </a:fld>
            <a:endParaRPr lang="en-GB"/>
          </a:p>
        </p:txBody>
      </p:sp>
      <p:pic>
        <p:nvPicPr>
          <p:cNvPr id="52226" name="Picture 2" descr="E:\CengageBook\FiguresForStudentTotes\Clements 1e JPG_files\ch02\87046-02-0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024" y="3140968"/>
            <a:ext cx="5265104" cy="34408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23528" y="620688"/>
            <a:ext cx="7704856" cy="2308324"/>
          </a:xfrm>
          <a:prstGeom prst="rect">
            <a:avLst/>
          </a:prstGeom>
        </p:spPr>
        <p:txBody>
          <a:bodyPr wrap="square">
            <a:spAutoFit/>
          </a:bodyPr>
          <a:lstStyle/>
          <a:p>
            <a:r>
              <a:rPr lang="en-US" dirty="0"/>
              <a:t>The counter is described as </a:t>
            </a:r>
            <a:r>
              <a:rPr lang="en-US" i="1" dirty="0"/>
              <a:t>ripple-through</a:t>
            </a:r>
            <a:r>
              <a:rPr lang="en-US" dirty="0"/>
              <a:t> because a change of state always begins at the least-significant bit end and ripples through the flip-flops. </a:t>
            </a:r>
            <a:r>
              <a:rPr lang="en-US" dirty="0" smtClean="0"/>
              <a:t>If </a:t>
            </a:r>
            <a:r>
              <a:rPr lang="en-US" dirty="0"/>
              <a:t>the current count in a 5-bit counter is 01111, on the next clock the counter will become 10000. </a:t>
            </a:r>
            <a:endParaRPr lang="en-US" dirty="0" smtClean="0"/>
          </a:p>
          <a:p>
            <a:endParaRPr lang="en-US" dirty="0"/>
          </a:p>
          <a:p>
            <a:r>
              <a:rPr lang="en-US" dirty="0" smtClean="0"/>
              <a:t>However</a:t>
            </a:r>
            <a:r>
              <a:rPr lang="en-US" dirty="0"/>
              <a:t>, the counter will </a:t>
            </a:r>
            <a:r>
              <a:rPr lang="en-US" dirty="0" smtClean="0"/>
              <a:t>go </a:t>
            </a:r>
            <a:r>
              <a:rPr lang="en-US" dirty="0"/>
              <a:t>through the sequence 01111, 01110, 01100, 01000, 10000 as the 1-to-0 transition of the first stage propagates through the chain of flip-flops. </a:t>
            </a:r>
          </a:p>
        </p:txBody>
      </p:sp>
    </p:spTree>
    <p:extLst>
      <p:ext uri="{BB962C8B-B14F-4D97-AF65-F5344CB8AC3E}">
        <p14:creationId xmlns:p14="http://schemas.microsoft.com/office/powerpoint/2010/main" val="373456799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92</a:t>
            </a:fld>
            <a:endParaRPr lang="en-GB"/>
          </a:p>
        </p:txBody>
      </p:sp>
      <p:pic>
        <p:nvPicPr>
          <p:cNvPr id="53250" name="Picture 2" descr="E:\CengageBook\FiguresForStudentTotes\Clements 1e JPG_files\ch02\87046-02-05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608" y="2060848"/>
            <a:ext cx="5256584" cy="433008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99182" y="476672"/>
            <a:ext cx="8117234" cy="1477328"/>
          </a:xfrm>
          <a:prstGeom prst="rect">
            <a:avLst/>
          </a:prstGeom>
        </p:spPr>
        <p:txBody>
          <a:bodyPr wrap="square">
            <a:spAutoFit/>
          </a:bodyPr>
          <a:lstStyle/>
          <a:p>
            <a:r>
              <a:rPr lang="en-US" b="1" dirty="0"/>
              <a:t>Using a Counter to Create a Sequencer</a:t>
            </a:r>
            <a:endParaRPr lang="en-US" dirty="0"/>
          </a:p>
          <a:p>
            <a:r>
              <a:rPr lang="en-US" dirty="0"/>
              <a:t> </a:t>
            </a:r>
          </a:p>
          <a:p>
            <a:r>
              <a:rPr lang="en-US" dirty="0"/>
              <a:t>We can combine the counter with the multiplexer (i.e., three-line to eight-line decoder) to create a sequence generator that produces a sequence of eight pulses T</a:t>
            </a:r>
            <a:r>
              <a:rPr lang="en-US" baseline="-25000" dirty="0"/>
              <a:t>0</a:t>
            </a:r>
            <a:r>
              <a:rPr lang="en-US" dirty="0"/>
              <a:t> to T</a:t>
            </a:r>
            <a:r>
              <a:rPr lang="en-US" baseline="-25000" dirty="0"/>
              <a:t>7</a:t>
            </a:r>
            <a:r>
              <a:rPr lang="en-US" dirty="0"/>
              <a:t>, one after another.</a:t>
            </a:r>
          </a:p>
        </p:txBody>
      </p:sp>
    </p:spTree>
    <p:extLst>
      <p:ext uri="{BB962C8B-B14F-4D97-AF65-F5344CB8AC3E}">
        <p14:creationId xmlns:p14="http://schemas.microsoft.com/office/powerpoint/2010/main" val="6084614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93</a:t>
            </a:fld>
            <a:endParaRPr lang="en-GB"/>
          </a:p>
        </p:txBody>
      </p:sp>
      <p:pic>
        <p:nvPicPr>
          <p:cNvPr id="54274" name="Picture 2" descr="E:\CengageBook\FiguresForStudentTotes\Clements 1e JPG_files\ch02\87046-02-05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861048"/>
            <a:ext cx="6264696" cy="235242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23528" y="362783"/>
            <a:ext cx="7920880" cy="3416320"/>
          </a:xfrm>
          <a:prstGeom prst="rect">
            <a:avLst/>
          </a:prstGeom>
        </p:spPr>
        <p:txBody>
          <a:bodyPr wrap="square">
            <a:spAutoFit/>
          </a:bodyPr>
          <a:lstStyle/>
          <a:p>
            <a:r>
              <a:rPr lang="en-US" b="1" dirty="0"/>
              <a:t>Sequential Circuits</a:t>
            </a:r>
            <a:endParaRPr lang="en-US" dirty="0"/>
          </a:p>
          <a:p>
            <a:r>
              <a:rPr lang="en-US" dirty="0"/>
              <a:t> </a:t>
            </a:r>
          </a:p>
          <a:p>
            <a:r>
              <a:rPr lang="en-US" dirty="0" smtClean="0"/>
              <a:t>A </a:t>
            </a:r>
            <a:r>
              <a:rPr lang="en-US" dirty="0"/>
              <a:t>system with internal memory and external </a:t>
            </a:r>
            <a:r>
              <a:rPr lang="en-US" dirty="0" smtClean="0"/>
              <a:t>is in </a:t>
            </a:r>
            <a:r>
              <a:rPr lang="en-US" dirty="0"/>
              <a:t>a </a:t>
            </a:r>
            <a:r>
              <a:rPr lang="en-US" i="1" dirty="0"/>
              <a:t>state</a:t>
            </a:r>
            <a:r>
              <a:rPr lang="en-US" dirty="0"/>
              <a:t> that is a function of its internal and external inputs. A state diagram shows some (or all) of the possible states of a given system. A labeled circle represents each of the states and the states are linked by unidirectional lines showing the paths by which one state becomes another state.</a:t>
            </a:r>
          </a:p>
          <a:p>
            <a:endParaRPr lang="en-US" dirty="0" smtClean="0"/>
          </a:p>
          <a:p>
            <a:r>
              <a:rPr lang="en-US" dirty="0" smtClean="0"/>
              <a:t>Figure </a:t>
            </a:r>
            <a:r>
              <a:rPr lang="en-US" dirty="0"/>
              <a:t>2.45 gives the state diagram of a JK flip-flop that has </a:t>
            </a:r>
            <a:r>
              <a:rPr lang="en-US" dirty="0" smtClean="0"/>
              <a:t>two </a:t>
            </a:r>
            <a:r>
              <a:rPr lang="en-US" dirty="0"/>
              <a:t>states, S</a:t>
            </a:r>
            <a:r>
              <a:rPr lang="en-US" baseline="-25000" dirty="0"/>
              <a:t>0</a:t>
            </a:r>
            <a:r>
              <a:rPr lang="en-US" dirty="0"/>
              <a:t> and S</a:t>
            </a:r>
            <a:r>
              <a:rPr lang="en-US" baseline="-25000" dirty="0"/>
              <a:t>1</a:t>
            </a:r>
            <a:r>
              <a:rPr lang="en-US" dirty="0"/>
              <a:t>. S</a:t>
            </a:r>
            <a:r>
              <a:rPr lang="en-US" baseline="-25000" dirty="0"/>
              <a:t>0</a:t>
            </a:r>
            <a:r>
              <a:rPr lang="en-US" dirty="0"/>
              <a:t> represents </a:t>
            </a:r>
            <a:r>
              <a:rPr lang="en-US" dirty="0" smtClean="0"/>
              <a:t>Q </a:t>
            </a:r>
            <a:r>
              <a:rPr lang="en-US" dirty="0"/>
              <a:t>= 0 and S</a:t>
            </a:r>
            <a:r>
              <a:rPr lang="en-US" baseline="-25000" dirty="0"/>
              <a:t>1</a:t>
            </a:r>
            <a:r>
              <a:rPr lang="en-US" dirty="0"/>
              <a:t> represents </a:t>
            </a:r>
            <a:r>
              <a:rPr lang="en-US" dirty="0" smtClean="0"/>
              <a:t>Q </a:t>
            </a:r>
            <a:r>
              <a:rPr lang="en-US" dirty="0"/>
              <a:t>= 1. The transitions between states S</a:t>
            </a:r>
            <a:r>
              <a:rPr lang="en-US" baseline="-25000" dirty="0"/>
              <a:t>0</a:t>
            </a:r>
            <a:r>
              <a:rPr lang="en-US" dirty="0"/>
              <a:t> and S</a:t>
            </a:r>
            <a:r>
              <a:rPr lang="en-US" baseline="-25000" dirty="0"/>
              <a:t>1</a:t>
            </a:r>
            <a:r>
              <a:rPr lang="en-US" dirty="0"/>
              <a:t> are determined by the values of the JK inputs at the time the flip-flop is </a:t>
            </a:r>
            <a:r>
              <a:rPr lang="en-US" dirty="0" smtClean="0"/>
              <a:t>clocked</a:t>
            </a:r>
            <a:endParaRPr lang="en-US" dirty="0"/>
          </a:p>
        </p:txBody>
      </p:sp>
    </p:spTree>
    <p:extLst>
      <p:ext uri="{BB962C8B-B14F-4D97-AF65-F5344CB8AC3E}">
        <p14:creationId xmlns:p14="http://schemas.microsoft.com/office/powerpoint/2010/main" val="16655761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94</a:t>
            </a:fld>
            <a:endParaRPr lang="en-GB"/>
          </a:p>
        </p:txBody>
      </p:sp>
      <p:pic>
        <p:nvPicPr>
          <p:cNvPr id="54274" name="Picture 2" descr="E:\CengageBook\FiguresForStudentTotes\Clements 1e JPG_files\ch02\87046-02-05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852935"/>
            <a:ext cx="7848872" cy="29472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e 1"/>
          <p:cNvGraphicFramePr>
            <a:graphicFrameLocks noGrp="1"/>
          </p:cNvGraphicFramePr>
          <p:nvPr>
            <p:extLst>
              <p:ext uri="{D42A27DB-BD31-4B8C-83A1-F6EECF244321}">
                <p14:modId xmlns:p14="http://schemas.microsoft.com/office/powerpoint/2010/main" val="3019971609"/>
              </p:ext>
            </p:extLst>
          </p:nvPr>
        </p:nvGraphicFramePr>
        <p:xfrm>
          <a:off x="467544" y="692696"/>
          <a:ext cx="2448272" cy="1828800"/>
        </p:xfrm>
        <a:graphic>
          <a:graphicData uri="http://schemas.openxmlformats.org/drawingml/2006/table">
            <a:tbl>
              <a:tblPr>
                <a:tableStyleId>{5C22544A-7EE6-4342-B048-85BDC9FD1C3A}</a:tableStyleId>
              </a:tblPr>
              <a:tblGrid>
                <a:gridCol w="489654"/>
                <a:gridCol w="489654"/>
                <a:gridCol w="1468964"/>
              </a:tblGrid>
              <a:tr h="234897">
                <a:tc>
                  <a:txBody>
                    <a:bodyPr/>
                    <a:lstStyle/>
                    <a:p>
                      <a:pPr marL="0" marR="0" algn="ctr">
                        <a:spcBef>
                          <a:spcPts val="0"/>
                        </a:spcBef>
                        <a:spcAft>
                          <a:spcPts val="0"/>
                        </a:spcAft>
                      </a:pPr>
                      <a:r>
                        <a:rPr lang="en-US" sz="2000">
                          <a:effectLst/>
                        </a:rPr>
                        <a:t>J</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K</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Condition</a:t>
                      </a:r>
                      <a:endParaRPr lang="en-US" sz="2000">
                        <a:effectLst/>
                        <a:latin typeface="Courier New"/>
                        <a:ea typeface="Times New Roman"/>
                        <a:cs typeface="Times New Roman"/>
                      </a:endParaRPr>
                    </a:p>
                  </a:txBody>
                  <a:tcPr marL="68580" marR="68580" marT="0" marB="0"/>
                </a:tc>
              </a:tr>
              <a:tr h="258387">
                <a:tc>
                  <a:txBody>
                    <a:bodyPr/>
                    <a:lstStyle/>
                    <a:p>
                      <a:pPr marL="0" marR="0" algn="ctr">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 </a:t>
                      </a:r>
                      <a:endParaRPr lang="en-US" sz="2000">
                        <a:effectLst/>
                        <a:latin typeface="Courier New"/>
                        <a:ea typeface="Times New Roman"/>
                        <a:cs typeface="Times New Roman"/>
                      </a:endParaRPr>
                    </a:p>
                  </a:txBody>
                  <a:tcPr marL="68580" marR="68580" marT="0" marB="0"/>
                </a:tc>
              </a:tr>
              <a:tr h="234897">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C</a:t>
                      </a:r>
                      <a:r>
                        <a:rPr lang="en-US" sz="2000" baseline="-25000">
                          <a:effectLst/>
                        </a:rPr>
                        <a:t>1</a:t>
                      </a:r>
                      <a:endParaRPr lang="en-US" sz="2000">
                        <a:effectLst/>
                        <a:latin typeface="Courier New"/>
                        <a:ea typeface="Times New Roman"/>
                        <a:cs typeface="Times New Roman"/>
                      </a:endParaRPr>
                    </a:p>
                  </a:txBody>
                  <a:tcPr marL="68580" marR="68580" marT="0" marB="0"/>
                </a:tc>
              </a:tr>
              <a:tr h="234897">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C</a:t>
                      </a:r>
                      <a:r>
                        <a:rPr lang="en-US" sz="2000" baseline="-25000">
                          <a:effectLst/>
                        </a:rPr>
                        <a:t>2</a:t>
                      </a:r>
                      <a:endParaRPr lang="en-US" sz="2000">
                        <a:effectLst/>
                        <a:latin typeface="Courier New"/>
                        <a:ea typeface="Times New Roman"/>
                        <a:cs typeface="Times New Roman"/>
                      </a:endParaRPr>
                    </a:p>
                  </a:txBody>
                  <a:tcPr marL="68580" marR="68580" marT="0" marB="0"/>
                </a:tc>
              </a:tr>
              <a:tr h="234897">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0</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C</a:t>
                      </a:r>
                      <a:r>
                        <a:rPr lang="en-US" sz="2000" baseline="-25000">
                          <a:effectLst/>
                        </a:rPr>
                        <a:t>3</a:t>
                      </a:r>
                      <a:endParaRPr lang="en-US" sz="2000">
                        <a:effectLst/>
                        <a:latin typeface="Courier New"/>
                        <a:ea typeface="Times New Roman"/>
                        <a:cs typeface="Times New Roman"/>
                      </a:endParaRPr>
                    </a:p>
                  </a:txBody>
                  <a:tcPr marL="68580" marR="68580" marT="0" marB="0"/>
                </a:tc>
              </a:tr>
              <a:tr h="234897">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a:effectLst/>
                        </a:rPr>
                        <a:t>1</a:t>
                      </a:r>
                      <a:endParaRPr lang="en-US" sz="2000">
                        <a:effectLst/>
                        <a:latin typeface="Courier New"/>
                        <a:ea typeface="Times New Roman"/>
                        <a:cs typeface="Times New Roman"/>
                      </a:endParaRPr>
                    </a:p>
                  </a:txBody>
                  <a:tcPr marL="68580" marR="68580" marT="0" marB="0"/>
                </a:tc>
                <a:tc>
                  <a:txBody>
                    <a:bodyPr/>
                    <a:lstStyle/>
                    <a:p>
                      <a:pPr marL="0" marR="0" algn="ctr">
                        <a:spcBef>
                          <a:spcPts val="0"/>
                        </a:spcBef>
                        <a:spcAft>
                          <a:spcPts val="0"/>
                        </a:spcAft>
                      </a:pPr>
                      <a:r>
                        <a:rPr lang="en-US" sz="2000" dirty="0">
                          <a:effectLst/>
                        </a:rPr>
                        <a:t>C</a:t>
                      </a:r>
                      <a:r>
                        <a:rPr lang="en-US" sz="2000" baseline="-25000" dirty="0">
                          <a:effectLst/>
                        </a:rPr>
                        <a:t>4</a:t>
                      </a:r>
                      <a:endParaRPr lang="en-US" sz="2000" dirty="0">
                        <a:effectLst/>
                        <a:latin typeface="Courier New"/>
                        <a:ea typeface="Times New Roman"/>
                        <a:cs typeface="Times New Roman"/>
                      </a:endParaRPr>
                    </a:p>
                  </a:txBody>
                  <a:tcPr marL="68580" marR="68580" marT="0" marB="0"/>
                </a:tc>
              </a:tr>
            </a:tbl>
          </a:graphicData>
        </a:graphic>
      </p:graphicFrame>
    </p:spTree>
    <p:extLst>
      <p:ext uri="{BB962C8B-B14F-4D97-AF65-F5344CB8AC3E}">
        <p14:creationId xmlns:p14="http://schemas.microsoft.com/office/powerpoint/2010/main" val="16765504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95</a:t>
            </a:fld>
            <a:endParaRPr lang="en-GB"/>
          </a:p>
        </p:txBody>
      </p:sp>
      <p:pic>
        <p:nvPicPr>
          <p:cNvPr id="57346" name="Picture 2" descr="E:\CengageBook\FiguresForStudentTotes\Clements 1e JPG_files\ch02\87046-02-0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4221088"/>
            <a:ext cx="7220568" cy="20162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92899" y="476672"/>
            <a:ext cx="7848872" cy="3416320"/>
          </a:xfrm>
          <a:prstGeom prst="rect">
            <a:avLst/>
          </a:prstGeom>
        </p:spPr>
        <p:txBody>
          <a:bodyPr wrap="square">
            <a:spAutoFit/>
          </a:bodyPr>
          <a:lstStyle/>
          <a:p>
            <a:r>
              <a:rPr lang="en-US" b="1" dirty="0"/>
              <a:t>Buses and Tristate Gates</a:t>
            </a:r>
            <a:endParaRPr lang="en-US" dirty="0"/>
          </a:p>
          <a:p>
            <a:r>
              <a:rPr lang="en-US" dirty="0"/>
              <a:t> </a:t>
            </a:r>
          </a:p>
          <a:p>
            <a:r>
              <a:rPr lang="en-US" dirty="0"/>
              <a:t>The final section in this chapter brings together some of the circuits we’ve just covered and hints at how a computer operates by moving data between registers and by processing data. </a:t>
            </a:r>
            <a:endParaRPr lang="en-US" dirty="0" smtClean="0"/>
          </a:p>
          <a:p>
            <a:endParaRPr lang="en-US" dirty="0"/>
          </a:p>
          <a:p>
            <a:r>
              <a:rPr lang="en-US" dirty="0" smtClean="0"/>
              <a:t>Now </a:t>
            </a:r>
            <a:r>
              <a:rPr lang="en-US" dirty="0"/>
              <a:t>that we’ve built a register out of D flip-flops, we can construct a more complex system with several registers. </a:t>
            </a:r>
            <a:endParaRPr lang="en-US" dirty="0" smtClean="0"/>
          </a:p>
          <a:p>
            <a:endParaRPr lang="en-US" dirty="0"/>
          </a:p>
          <a:p>
            <a:r>
              <a:rPr lang="en-US" dirty="0" smtClean="0"/>
              <a:t>By </a:t>
            </a:r>
            <a:r>
              <a:rPr lang="en-US" dirty="0"/>
              <a:t>the end of this section, you should have an inkling of how computers execute instructions. First we need to introduce a new type of gate—a gate with a </a:t>
            </a:r>
            <a:r>
              <a:rPr lang="en-US" i="1" dirty="0" err="1"/>
              <a:t>tristate</a:t>
            </a:r>
            <a:r>
              <a:rPr lang="en-US" dirty="0"/>
              <a:t> output.</a:t>
            </a:r>
          </a:p>
        </p:txBody>
      </p:sp>
    </p:spTree>
    <p:extLst>
      <p:ext uri="{BB962C8B-B14F-4D97-AF65-F5344CB8AC3E}">
        <p14:creationId xmlns:p14="http://schemas.microsoft.com/office/powerpoint/2010/main" val="22522157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96</a:t>
            </a:fld>
            <a:endParaRPr lang="en-GB"/>
          </a:p>
        </p:txBody>
      </p:sp>
      <p:pic>
        <p:nvPicPr>
          <p:cNvPr id="57346" name="Picture 2" descr="E:\CengageBook\FiguresForStudentTotes\Clements 1e JPG_files\ch02\87046-02-0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99" y="4509120"/>
            <a:ext cx="7220568" cy="201622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92899" y="476672"/>
            <a:ext cx="7848872" cy="3416320"/>
          </a:xfrm>
          <a:prstGeom prst="rect">
            <a:avLst/>
          </a:prstGeom>
        </p:spPr>
        <p:txBody>
          <a:bodyPr wrap="square">
            <a:spAutoFit/>
          </a:bodyPr>
          <a:lstStyle/>
          <a:p>
            <a:r>
              <a:rPr lang="en-US" dirty="0"/>
              <a:t>The </a:t>
            </a:r>
            <a:r>
              <a:rPr lang="en-US" dirty="0" err="1"/>
              <a:t>tristate</a:t>
            </a:r>
            <a:r>
              <a:rPr lang="en-US" dirty="0"/>
              <a:t> output lets us do the seemingly impossible and connect several outputs together. </a:t>
            </a:r>
            <a:endParaRPr lang="en-US" dirty="0" smtClean="0"/>
          </a:p>
          <a:p>
            <a:endParaRPr lang="en-US" dirty="0"/>
          </a:p>
          <a:p>
            <a:r>
              <a:rPr lang="en-US" dirty="0" smtClean="0"/>
              <a:t>Figure </a:t>
            </a:r>
            <a:r>
              <a:rPr lang="en-US" dirty="0"/>
              <a:t>2.48a is a </a:t>
            </a:r>
            <a:r>
              <a:rPr lang="en-US" dirty="0" err="1"/>
              <a:t>tristate</a:t>
            </a:r>
            <a:r>
              <a:rPr lang="en-US" dirty="0"/>
              <a:t> gate with an </a:t>
            </a:r>
            <a:r>
              <a:rPr lang="en-US" i="1" dirty="0"/>
              <a:t>active-high</a:t>
            </a:r>
            <a:r>
              <a:rPr lang="en-US" dirty="0"/>
              <a:t> control input E (E stands for</a:t>
            </a:r>
            <a:r>
              <a:rPr lang="en-US" i="1" dirty="0"/>
              <a:t> enable</a:t>
            </a:r>
            <a:r>
              <a:rPr lang="en-US" dirty="0"/>
              <a:t>). When E is asserted high, the output of the gate Y is equal to its input X. Such a gate is acting as a buffer and transferring a signal without modification. When E is inactive low, the gate’s output Y is </a:t>
            </a:r>
            <a:r>
              <a:rPr lang="en-US" i="1" dirty="0"/>
              <a:t>internally disconnected</a:t>
            </a:r>
            <a:r>
              <a:rPr lang="en-US" dirty="0"/>
              <a:t> and the gate does not drive the </a:t>
            </a:r>
            <a:r>
              <a:rPr lang="en-US" dirty="0" smtClean="0"/>
              <a:t>output</a:t>
            </a:r>
          </a:p>
          <a:p>
            <a:r>
              <a:rPr lang="en-US" dirty="0" smtClean="0"/>
              <a:t>. </a:t>
            </a:r>
            <a:endParaRPr lang="en-US" dirty="0"/>
          </a:p>
          <a:p>
            <a:r>
              <a:rPr lang="en-US" dirty="0"/>
              <a:t>If </a:t>
            </a:r>
            <a:r>
              <a:rPr lang="en-US" dirty="0" smtClean="0"/>
              <a:t>Y </a:t>
            </a:r>
            <a:r>
              <a:rPr lang="en-US" dirty="0"/>
              <a:t>is connected to a bus, the signal level at Y when the gate is disabled is that of the bus. </a:t>
            </a:r>
            <a:r>
              <a:rPr lang="en-US" dirty="0" smtClean="0"/>
              <a:t>This </a:t>
            </a:r>
            <a:r>
              <a:rPr lang="en-US" dirty="0"/>
              <a:t>output state is called </a:t>
            </a:r>
            <a:r>
              <a:rPr lang="en-US" i="1" dirty="0"/>
              <a:t>floating</a:t>
            </a:r>
            <a:r>
              <a:rPr lang="en-US" dirty="0"/>
              <a:t> because the output floats up and down with the traffic on the bus. </a:t>
            </a:r>
          </a:p>
        </p:txBody>
      </p:sp>
    </p:spTree>
    <p:extLst>
      <p:ext uri="{BB962C8B-B14F-4D97-AF65-F5344CB8AC3E}">
        <p14:creationId xmlns:p14="http://schemas.microsoft.com/office/powerpoint/2010/main" val="5111127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97</a:t>
            </a:fld>
            <a:endParaRPr lang="en-GB"/>
          </a:p>
        </p:txBody>
      </p:sp>
      <p:pic>
        <p:nvPicPr>
          <p:cNvPr id="58370" name="Picture 2" descr="E:\CengageBook\FiguresForStudentTotes\Clements 1e JPG_files\ch02\87046-02-05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3068960"/>
            <a:ext cx="4752528" cy="324280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23528" y="332656"/>
            <a:ext cx="7920880" cy="2585323"/>
          </a:xfrm>
          <a:prstGeom prst="rect">
            <a:avLst/>
          </a:prstGeom>
        </p:spPr>
        <p:txBody>
          <a:bodyPr wrap="square">
            <a:spAutoFit/>
          </a:bodyPr>
          <a:lstStyle/>
          <a:p>
            <a:r>
              <a:rPr lang="en-US" b="1" dirty="0"/>
              <a:t>Registers, Buses and Functional Units</a:t>
            </a:r>
            <a:endParaRPr lang="en-US" dirty="0"/>
          </a:p>
          <a:p>
            <a:r>
              <a:rPr lang="en-US" dirty="0"/>
              <a:t> </a:t>
            </a:r>
          </a:p>
          <a:p>
            <a:r>
              <a:rPr lang="en-US" dirty="0"/>
              <a:t>We can now put things together and show how very simple operations can be implemented by a collection of logic elements, registers and buses</a:t>
            </a:r>
            <a:r>
              <a:rPr lang="en-US" dirty="0" smtClean="0"/>
              <a:t>.</a:t>
            </a:r>
          </a:p>
          <a:p>
            <a:endParaRPr lang="en-US" dirty="0"/>
          </a:p>
          <a:p>
            <a:r>
              <a:rPr lang="en-US" dirty="0" smtClean="0"/>
              <a:t>The </a:t>
            </a:r>
            <a:r>
              <a:rPr lang="en-US" dirty="0"/>
              <a:t>system we construct will be able to take a simple 4-bit binary code IR</a:t>
            </a:r>
            <a:r>
              <a:rPr lang="en-US" baseline="-25000" dirty="0"/>
              <a:t>3</a:t>
            </a:r>
            <a:r>
              <a:rPr lang="en-US" dirty="0"/>
              <a:t>,IR</a:t>
            </a:r>
            <a:r>
              <a:rPr lang="en-US" baseline="-25000" dirty="0"/>
              <a:t>2</a:t>
            </a:r>
            <a:r>
              <a:rPr lang="en-US" dirty="0"/>
              <a:t>,IR</a:t>
            </a:r>
            <a:r>
              <a:rPr lang="en-US" baseline="-25000" dirty="0"/>
              <a:t>1</a:t>
            </a:r>
            <a:r>
              <a:rPr lang="en-US" dirty="0"/>
              <a:t>,IR</a:t>
            </a:r>
            <a:r>
              <a:rPr lang="en-US" baseline="-25000" dirty="0"/>
              <a:t>0</a:t>
            </a:r>
            <a:r>
              <a:rPr lang="en-US" dirty="0"/>
              <a:t> and cause the action it represents to be carried out.</a:t>
            </a:r>
          </a:p>
          <a:p>
            <a:r>
              <a:rPr lang="en-US" dirty="0"/>
              <a:t>Figure 2.50 demonstrates how we can take the four registers and a bus to create a simple functional unit that executes MOVE instructions.  </a:t>
            </a:r>
          </a:p>
        </p:txBody>
      </p:sp>
    </p:spTree>
    <p:extLst>
      <p:ext uri="{BB962C8B-B14F-4D97-AF65-F5344CB8AC3E}">
        <p14:creationId xmlns:p14="http://schemas.microsoft.com/office/powerpoint/2010/main" val="3596248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dirty="0" smtClean="0"/>
              <a:t>© 2014 </a:t>
            </a:r>
            <a:r>
              <a:rPr lang="en-GB" dirty="0" err="1" smtClean="0"/>
              <a:t>Cengage</a:t>
            </a:r>
            <a:r>
              <a:rPr lang="en-GB" dirty="0" smtClean="0"/>
              <a:t> Learning Engineering. All Rights Reserved. </a:t>
            </a:r>
            <a:endParaRPr lang="en-GB" dirty="0"/>
          </a:p>
        </p:txBody>
      </p:sp>
      <p:sp>
        <p:nvSpPr>
          <p:cNvPr id="5" name="Slide Number Placeholder 4"/>
          <p:cNvSpPr>
            <a:spLocks noGrp="1"/>
          </p:cNvSpPr>
          <p:nvPr>
            <p:ph type="sldNum" sz="quarter" idx="12"/>
          </p:nvPr>
        </p:nvSpPr>
        <p:spPr/>
        <p:txBody>
          <a:bodyPr/>
          <a:lstStyle/>
          <a:p>
            <a:fld id="{5E3100E0-442E-4EFD-B809-F48CE7A4B0A5}" type="slidenum">
              <a:rPr lang="en-GB" smtClean="0"/>
              <a:t>98</a:t>
            </a:fld>
            <a:endParaRPr lang="en-GB"/>
          </a:p>
        </p:txBody>
      </p:sp>
      <p:pic>
        <p:nvPicPr>
          <p:cNvPr id="58370" name="Picture 2" descr="E:\CengageBook\FiguresForStudentTotes\Clements 1e JPG_files\ch02\87046-02-05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924944"/>
            <a:ext cx="5400600" cy="368500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41174" y="476672"/>
            <a:ext cx="7848872" cy="2585323"/>
          </a:xfrm>
          <a:prstGeom prst="rect">
            <a:avLst/>
          </a:prstGeom>
        </p:spPr>
        <p:txBody>
          <a:bodyPr wrap="square">
            <a:spAutoFit/>
          </a:bodyPr>
          <a:lstStyle/>
          <a:p>
            <a:r>
              <a:rPr lang="en-US" dirty="0" smtClean="0"/>
              <a:t>A </a:t>
            </a:r>
            <a:r>
              <a:rPr lang="en-US" dirty="0"/>
              <a:t>MOVE instruction is one of the simplest computer instructions that copies data from one location to another; in high level language terms it is equivalent to the assignment Y = X. The arrangement of Figure </a:t>
            </a:r>
            <a:r>
              <a:rPr lang="en-US" dirty="0" smtClean="0"/>
              <a:t>2.57 </a:t>
            </a:r>
            <a:r>
              <a:rPr lang="en-US" dirty="0"/>
              <a:t>employs two 2-line to 4-line decoders to select the source and destination registers used by an instruction. This structure can execute a machine level operation such as MOVE </a:t>
            </a:r>
            <a:r>
              <a:rPr lang="en-US" b="1" dirty="0" err="1"/>
              <a:t>Ry</a:t>
            </a:r>
            <a:r>
              <a:rPr lang="en-US" dirty="0" err="1"/>
              <a:t>,Rx</a:t>
            </a:r>
            <a:r>
              <a:rPr lang="en-US" dirty="0"/>
              <a:t> that is defined as </a:t>
            </a:r>
          </a:p>
          <a:p>
            <a:r>
              <a:rPr lang="en-US" dirty="0"/>
              <a:t> </a:t>
            </a:r>
          </a:p>
          <a:p>
            <a:r>
              <a:rPr lang="en-US" dirty="0"/>
              <a:t>[</a:t>
            </a:r>
            <a:r>
              <a:rPr lang="en-US" dirty="0" err="1"/>
              <a:t>Ry</a:t>
            </a:r>
            <a:r>
              <a:rPr lang="en-US" dirty="0"/>
              <a:t>] </a:t>
            </a:r>
            <a:r>
              <a:rPr lang="en-US" dirty="0">
                <a:sym typeface="Symbol"/>
              </a:rPr>
              <a:t></a:t>
            </a:r>
            <a:r>
              <a:rPr lang="en-US" dirty="0"/>
              <a:t> [</a:t>
            </a:r>
            <a:r>
              <a:rPr lang="en-US" dirty="0" err="1"/>
              <a:t>Ri</a:t>
            </a:r>
            <a:r>
              <a:rPr lang="en-US" dirty="0"/>
              <a:t>].</a:t>
            </a:r>
          </a:p>
          <a:p>
            <a:r>
              <a:rPr lang="en-US" dirty="0"/>
              <a:t> </a:t>
            </a:r>
          </a:p>
        </p:txBody>
      </p:sp>
    </p:spTree>
    <p:extLst>
      <p:ext uri="{BB962C8B-B14F-4D97-AF65-F5344CB8AC3E}">
        <p14:creationId xmlns:p14="http://schemas.microsoft.com/office/powerpoint/2010/main" val="344229622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GB" smtClean="0"/>
              <a:t>© 2014 Cengage Learning Engineering. All Rights Reserved. </a:t>
            </a:r>
            <a:endParaRPr lang="en-GB"/>
          </a:p>
        </p:txBody>
      </p:sp>
      <p:sp>
        <p:nvSpPr>
          <p:cNvPr id="5" name="Slide Number Placeholder 4"/>
          <p:cNvSpPr>
            <a:spLocks noGrp="1"/>
          </p:cNvSpPr>
          <p:nvPr>
            <p:ph type="sldNum" sz="quarter" idx="12"/>
          </p:nvPr>
        </p:nvSpPr>
        <p:spPr/>
        <p:txBody>
          <a:bodyPr/>
          <a:lstStyle/>
          <a:p>
            <a:fld id="{5E3100E0-442E-4EFD-B809-F48CE7A4B0A5}" type="slidenum">
              <a:rPr lang="en-GB" smtClean="0"/>
              <a:t>99</a:t>
            </a:fld>
            <a:endParaRPr lang="en-GB"/>
          </a:p>
        </p:txBody>
      </p:sp>
      <p:pic>
        <p:nvPicPr>
          <p:cNvPr id="59394" name="Picture 2" descr="E:\CengageBook\FiguresForStudentTotes\Clements 1e JPG_files\ch02\87046-02-05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381" y="2640980"/>
            <a:ext cx="4370388" cy="399891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51520" y="332656"/>
            <a:ext cx="7992888" cy="2308324"/>
          </a:xfrm>
          <a:prstGeom prst="rect">
            <a:avLst/>
          </a:prstGeom>
        </p:spPr>
        <p:txBody>
          <a:bodyPr wrap="square">
            <a:spAutoFit/>
          </a:bodyPr>
          <a:lstStyle/>
          <a:p>
            <a:r>
              <a:rPr lang="en-US" dirty="0"/>
              <a:t>The instruction register </a:t>
            </a:r>
            <a:r>
              <a:rPr lang="en-US" dirty="0" smtClean="0"/>
              <a:t>uses bits </a:t>
            </a:r>
            <a:r>
              <a:rPr lang="en-US" dirty="0"/>
              <a:t>IR</a:t>
            </a:r>
            <a:r>
              <a:rPr lang="en-US" baseline="-25000" dirty="0"/>
              <a:t>1</a:t>
            </a:r>
            <a:r>
              <a:rPr lang="en-US" dirty="0"/>
              <a:t>, IR</a:t>
            </a:r>
            <a:r>
              <a:rPr lang="en-US" baseline="-25000" dirty="0"/>
              <a:t>0</a:t>
            </a:r>
            <a:r>
              <a:rPr lang="en-US" dirty="0"/>
              <a:t> to select </a:t>
            </a:r>
            <a:r>
              <a:rPr lang="en-US" dirty="0" smtClean="0"/>
              <a:t>the data </a:t>
            </a:r>
            <a:r>
              <a:rPr lang="en-US" i="1" dirty="0" smtClean="0"/>
              <a:t>source</a:t>
            </a:r>
            <a:r>
              <a:rPr lang="en-US" dirty="0" smtClean="0"/>
              <a:t>. </a:t>
            </a:r>
            <a:r>
              <a:rPr lang="en-US" dirty="0"/>
              <a:t>The 2-line to 4-line decoder </a:t>
            </a:r>
            <a:r>
              <a:rPr lang="en-US" dirty="0" smtClean="0"/>
              <a:t>side </a:t>
            </a:r>
            <a:r>
              <a:rPr lang="en-US" dirty="0"/>
              <a:t>of the diagram decodes bits IR</a:t>
            </a:r>
            <a:r>
              <a:rPr lang="en-US" baseline="-25000" dirty="0"/>
              <a:t>1</a:t>
            </a:r>
            <a:r>
              <a:rPr lang="en-US" dirty="0"/>
              <a:t>, IR</a:t>
            </a:r>
            <a:r>
              <a:rPr lang="en-US" baseline="-25000" dirty="0"/>
              <a:t>0</a:t>
            </a:r>
            <a:r>
              <a:rPr lang="en-US" dirty="0"/>
              <a:t> into one of four signals: E</a:t>
            </a:r>
            <a:r>
              <a:rPr lang="en-US" baseline="-25000" dirty="0"/>
              <a:t>0</a:t>
            </a:r>
            <a:r>
              <a:rPr lang="en-US" dirty="0"/>
              <a:t>, E</a:t>
            </a:r>
            <a:r>
              <a:rPr lang="en-US" baseline="-25000" dirty="0"/>
              <a:t>1</a:t>
            </a:r>
            <a:r>
              <a:rPr lang="en-US" dirty="0"/>
              <a:t>, E</a:t>
            </a:r>
            <a:r>
              <a:rPr lang="en-US" baseline="-25000" dirty="0"/>
              <a:t>2</a:t>
            </a:r>
            <a:r>
              <a:rPr lang="en-US" dirty="0"/>
              <a:t>, E</a:t>
            </a:r>
            <a:r>
              <a:rPr lang="en-US" baseline="-25000" dirty="0"/>
              <a:t>3</a:t>
            </a:r>
            <a:r>
              <a:rPr lang="en-US" dirty="0"/>
              <a:t>. The register enabled by the source code puts its data on the bus, which is fed to the D inputs of all </a:t>
            </a:r>
            <a:r>
              <a:rPr lang="en-US" dirty="0" smtClean="0"/>
              <a:t>registers</a:t>
            </a:r>
            <a:r>
              <a:rPr lang="en-US" dirty="0"/>
              <a:t>. The 2-bit destination code IR</a:t>
            </a:r>
            <a:r>
              <a:rPr lang="en-US" baseline="-25000" dirty="0"/>
              <a:t>3</a:t>
            </a:r>
            <a:r>
              <a:rPr lang="en-US" dirty="0"/>
              <a:t>, </a:t>
            </a:r>
            <a:r>
              <a:rPr lang="en-US" dirty="0" smtClean="0"/>
              <a:t>is </a:t>
            </a:r>
            <a:r>
              <a:rPr lang="en-US" dirty="0"/>
              <a:t>fed to the decoder </a:t>
            </a:r>
            <a:r>
              <a:rPr lang="en-US" dirty="0" smtClean="0"/>
              <a:t>to </a:t>
            </a:r>
            <a:r>
              <a:rPr lang="en-US" dirty="0"/>
              <a:t>generate one of the </a:t>
            </a:r>
            <a:r>
              <a:rPr lang="en-US" dirty="0" smtClean="0"/>
              <a:t>clock </a:t>
            </a:r>
            <a:r>
              <a:rPr lang="en-US" dirty="0"/>
              <a:t>signals C</a:t>
            </a:r>
            <a:r>
              <a:rPr lang="en-US" baseline="-25000" dirty="0"/>
              <a:t>0</a:t>
            </a:r>
            <a:r>
              <a:rPr lang="en-US" dirty="0"/>
              <a:t>, C</a:t>
            </a:r>
            <a:r>
              <a:rPr lang="en-US" baseline="-25000" dirty="0"/>
              <a:t>1</a:t>
            </a:r>
            <a:r>
              <a:rPr lang="en-US" dirty="0"/>
              <a:t>, C</a:t>
            </a:r>
            <a:r>
              <a:rPr lang="en-US" baseline="-25000" dirty="0"/>
              <a:t>2</a:t>
            </a:r>
            <a:r>
              <a:rPr lang="en-US" dirty="0"/>
              <a:t>, C</a:t>
            </a:r>
            <a:r>
              <a:rPr lang="en-US" baseline="-25000" dirty="0"/>
              <a:t>3</a:t>
            </a:r>
            <a:r>
              <a:rPr lang="en-US" dirty="0"/>
              <a:t>. All the AND gates in this decoder are enabled by a common clock signal, so that the data transfer does not take place until this line is asserted.</a:t>
            </a:r>
          </a:p>
        </p:txBody>
      </p:sp>
    </p:spTree>
    <p:extLst>
      <p:ext uri="{BB962C8B-B14F-4D97-AF65-F5344CB8AC3E}">
        <p14:creationId xmlns:p14="http://schemas.microsoft.com/office/powerpoint/2010/main" val="369365323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heme1">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15201</TotalTime>
  <Words>4001</Words>
  <Application>Microsoft Office PowerPoint</Application>
  <PresentationFormat>On-screen Show (4:3)</PresentationFormat>
  <Paragraphs>1152</Paragraphs>
  <Slides>100</Slides>
  <Notes>2</Notes>
  <HiddenSlides>0</HiddenSlides>
  <MMClips>0</MMClips>
  <ScaleCrop>false</ScaleCrop>
  <HeadingPairs>
    <vt:vector size="4" baseType="variant">
      <vt:variant>
        <vt:lpstr>Theme</vt:lpstr>
      </vt:variant>
      <vt:variant>
        <vt:i4>1</vt:i4>
      </vt:variant>
      <vt:variant>
        <vt:lpstr>Slide Titles</vt:lpstr>
      </vt:variant>
      <vt:variant>
        <vt:i4>100</vt:i4>
      </vt:variant>
    </vt:vector>
  </HeadingPairs>
  <TitlesOfParts>
    <vt:vector size="101" baseType="lpstr">
      <vt:lpstr>Theme1</vt:lpstr>
      <vt:lpstr>Computer Organization and  Architecture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Organization</dc:title>
  <dc:creator>AlanCore7</dc:creator>
  <cp:lastModifiedBy>Alan</cp:lastModifiedBy>
  <cp:revision>215</cp:revision>
  <dcterms:created xsi:type="dcterms:W3CDTF">2012-10-07T17:00:33Z</dcterms:created>
  <dcterms:modified xsi:type="dcterms:W3CDTF">2013-01-16T18:56:02Z</dcterms:modified>
</cp:coreProperties>
</file>